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</p:sldMasterIdLst>
  <p:sldIdLst>
    <p:sldId id="330" r:id="rId6"/>
    <p:sldId id="260" r:id="rId7"/>
    <p:sldId id="259" r:id="rId8"/>
    <p:sldId id="268" r:id="rId9"/>
    <p:sldId id="266" r:id="rId10"/>
    <p:sldId id="258" r:id="rId11"/>
    <p:sldId id="270" r:id="rId12"/>
    <p:sldId id="298" r:id="rId13"/>
    <p:sldId id="299" r:id="rId14"/>
    <p:sldId id="345" r:id="rId15"/>
    <p:sldId id="267" r:id="rId16"/>
    <p:sldId id="273" r:id="rId17"/>
    <p:sldId id="288" r:id="rId18"/>
    <p:sldId id="274" r:id="rId19"/>
    <p:sldId id="302" r:id="rId20"/>
    <p:sldId id="275" r:id="rId21"/>
    <p:sldId id="303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284" r:id="rId30"/>
    <p:sldId id="315" r:id="rId31"/>
    <p:sldId id="314" r:id="rId32"/>
    <p:sldId id="305" r:id="rId33"/>
    <p:sldId id="313" r:id="rId34"/>
    <p:sldId id="306" r:id="rId35"/>
    <p:sldId id="312" r:id="rId36"/>
    <p:sldId id="307" r:id="rId37"/>
    <p:sldId id="309" r:id="rId38"/>
    <p:sldId id="311" r:id="rId39"/>
    <p:sldId id="296" r:id="rId40"/>
    <p:sldId id="319" r:id="rId41"/>
    <p:sldId id="317" r:id="rId42"/>
    <p:sldId id="316" r:id="rId43"/>
    <p:sldId id="310" r:id="rId44"/>
    <p:sldId id="323" r:id="rId45"/>
    <p:sldId id="327" r:id="rId46"/>
    <p:sldId id="324" r:id="rId47"/>
    <p:sldId id="326" r:id="rId48"/>
    <p:sldId id="344" r:id="rId49"/>
    <p:sldId id="329" r:id="rId50"/>
    <p:sldId id="325" r:id="rId51"/>
    <p:sldId id="346" r:id="rId52"/>
    <p:sldId id="331" r:id="rId53"/>
    <p:sldId id="332" r:id="rId54"/>
    <p:sldId id="333" r:id="rId55"/>
    <p:sldId id="343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8F9B4F9-D4D4-4A20-82A2-B3B32E8CE61C}">
          <p14:sldIdLst>
            <p14:sldId id="330"/>
            <p14:sldId id="260"/>
          </p14:sldIdLst>
        </p14:section>
        <p14:section name="1. 공모 배경" id="{B6AF2910-13C7-464F-A001-B5119CB7EAA0}">
          <p14:sldIdLst>
            <p14:sldId id="259"/>
            <p14:sldId id="268"/>
            <p14:sldId id="266"/>
            <p14:sldId id="258"/>
          </p14:sldIdLst>
        </p14:section>
        <p14:section name="2. EDA &amp; 전처리" id="{EE906A39-C43B-4E53-BE2E-52A78572B22E}">
          <p14:sldIdLst>
            <p14:sldId id="270"/>
            <p14:sldId id="298"/>
          </p14:sldIdLst>
        </p14:section>
        <p14:section name="데이터 병합" id="{19594244-8BAE-4E58-BEC0-7DAB91A498E2}">
          <p14:sldIdLst>
            <p14:sldId id="299"/>
          </p14:sldIdLst>
        </p14:section>
        <p14:section name="파생 변수" id="{AA1D5B8C-D596-45EC-98D3-248CA0047D75}">
          <p14:sldIdLst>
            <p14:sldId id="345"/>
            <p14:sldId id="267"/>
            <p14:sldId id="273"/>
            <p14:sldId id="288"/>
            <p14:sldId id="274"/>
            <p14:sldId id="302"/>
            <p14:sldId id="275"/>
            <p14:sldId id="303"/>
          </p14:sldIdLst>
        </p14:section>
        <p14:section name="2-2. EDA" id="{1685294D-0FA1-4B7B-B734-6DD366E06217}">
          <p14:sldIdLst>
            <p14:sldId id="335"/>
            <p14:sldId id="336"/>
            <p14:sldId id="337"/>
            <p14:sldId id="338"/>
            <p14:sldId id="339"/>
            <p14:sldId id="340"/>
            <p14:sldId id="341"/>
          </p14:sldIdLst>
        </p14:section>
        <p14:section name="3. 고객 분류 모델" id="{C2CD6B5F-79E1-467B-BAFF-C793B18784D8}">
          <p14:sldIdLst>
            <p14:sldId id="284"/>
            <p14:sldId id="315"/>
          </p14:sldIdLst>
        </p14:section>
        <p14:section name="pdde 클러스터링" id="{1BA386BD-2CA5-4488-84BF-D2791F18C728}">
          <p14:sldIdLst>
            <p14:sldId id="314"/>
            <p14:sldId id="305"/>
            <p14:sldId id="313"/>
            <p14:sldId id="306"/>
            <p14:sldId id="312"/>
            <p14:sldId id="307"/>
            <p14:sldId id="309"/>
          </p14:sldIdLst>
        </p14:section>
        <p14:section name="lpay/cop 클러스터링" id="{F608F85C-7092-4307-BE1F-9ED730B8BDC3}">
          <p14:sldIdLst>
            <p14:sldId id="311"/>
            <p14:sldId id="296"/>
            <p14:sldId id="319"/>
            <p14:sldId id="317"/>
            <p14:sldId id="316"/>
            <p14:sldId id="310"/>
            <p14:sldId id="323"/>
            <p14:sldId id="327"/>
            <p14:sldId id="324"/>
          </p14:sldIdLst>
        </p14:section>
        <p14:section name="상품 추천 모델" id="{C0DF0247-90CB-4A58-808F-EB5FDE0D69DE}">
          <p14:sldIdLst>
            <p14:sldId id="326"/>
            <p14:sldId id="344"/>
            <p14:sldId id="329"/>
          </p14:sldIdLst>
        </p14:section>
        <p14:section name="상품 추천 시각화" id="{7A080DFF-972E-4591-AB6E-28C4A015EF37}">
          <p14:sldIdLst>
            <p14:sldId id="325"/>
          </p14:sldIdLst>
        </p14:section>
        <p14:section name="마케팅 활용 방안" id="{B40B1673-0E2C-4BFE-B29F-AE3791924E7B}">
          <p14:sldIdLst>
            <p14:sldId id="346"/>
            <p14:sldId id="331"/>
            <p14:sldId id="332"/>
            <p14:sldId id="333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C9EB"/>
    <a:srgbClr val="F8CBAD"/>
    <a:srgbClr val="FFE699"/>
    <a:srgbClr val="B9D7EA"/>
    <a:srgbClr val="FFFFFF"/>
    <a:srgbClr val="F7FBFC"/>
    <a:srgbClr val="189FDD"/>
    <a:srgbClr val="FFCA55"/>
    <a:srgbClr val="4580C6"/>
    <a:srgbClr val="F07D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84" autoAdjust="0"/>
  </p:normalViewPr>
  <p:slideViewPr>
    <p:cSldViewPr snapToGrid="0">
      <p:cViewPr>
        <p:scale>
          <a:sx n="102" d="100"/>
          <a:sy n="102" d="100"/>
        </p:scale>
        <p:origin x="858" y="138"/>
      </p:cViewPr>
      <p:guideLst/>
    </p:cSldViewPr>
  </p:slideViewPr>
  <p:outlineViewPr>
    <p:cViewPr>
      <p:scale>
        <a:sx n="33" d="100"/>
        <a:sy n="33" d="100"/>
      </p:scale>
      <p:origin x="0" y="-379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88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3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99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17FC0-B062-4A79-9E0F-A61A39656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08497F-D051-487B-9817-12C68C29D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55031C-774C-4724-88BB-99709ED7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65223-6EC7-4B44-BA2C-23583F04C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639524-7481-4E97-96CA-1B468AC56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45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75263-5B0A-4A7D-A139-F691599B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962AE7-7A91-4D1B-BB84-11A72CAD2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98BD0C-1127-46BC-A81A-5D358F16A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392FB-E089-42E1-9172-0A8E3815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719C14-8CBA-490B-A3FE-7CCAD7EB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47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C2AE8-C907-4452-AC2B-D438B0A2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5FE845-47B0-4624-8581-EF81DF9B8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885F6-E947-43C4-B0F6-8ACD2119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978DB-ADD9-4348-AA6D-7D2043AC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33A91-A012-46EE-847A-D0AB7E55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308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A75B6-BD52-4E62-9A5F-F6CC6EC9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FDC102-F8BA-40F2-B6C1-004C5D22A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997544-CC67-402F-A726-A6963D489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EA74E9-B59C-467C-8D0A-0F5900F0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813541-BD82-4C41-B52C-32CF64C26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F14D0B-5CFD-4118-95CF-2DC60E1B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10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CC431-28BF-422C-A574-6A2EB165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855273-C432-4CFC-A9DE-7DB901CA1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DD251C-2057-4D75-AF81-4AF765380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1BB896-7E80-409A-A400-84ED11FEC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E242FA-974B-400E-9878-202EB7E01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16A956-4F44-44C2-9A58-7F18952DF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D333B5-10CB-4216-A05C-BAABB56F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C2DC03-7377-484C-A4D6-5050C208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29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E15E4-60A8-40FC-891F-18EF89F1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D75418-6721-4055-93B9-2B7C681CE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7CDF39-3724-441D-A7F5-58EF648C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EF9F90-B7BB-4CBF-9303-977F35D6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033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079818-9171-411D-ABDC-4551F9F24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7E9E05-1DBA-4B38-B200-48470469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02E3F6-B3ED-487E-8E61-02A7F716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1630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0B377-6D1D-452E-968B-2FE82C10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92A39-1193-43A4-BA8F-5BF4E1EAC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03162D-EB3C-4274-8C24-97C1793AF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C5493F-13DD-44AB-B904-6F5D5EDC7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463539-03B2-4297-8446-E68EA9B3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F5B45F-299A-46D3-B52A-EA82895F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93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585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2DB6E-52DF-43F4-90B5-70659C48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DD68FA-4255-4660-9642-3A077219C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DAEA23-1284-4E41-93FE-C4E4B73AD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13DC69-4B31-471F-AAC2-3F844882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36D06C-A590-440B-894F-631BF513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9651F8-446D-48C6-8564-2923CE8B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18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D36AE-0DD9-4221-A422-65C5A858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500439-8BEE-4CD6-968D-5145BF932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85A840-C2C1-441E-89C6-811E174B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AEE154-4562-4216-9F68-4F457C4A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146CC-1337-4FCB-8424-9BE65D36D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663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1FFBC3-4A34-4EA5-A00B-54E43075B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640BB0-22B0-487E-951B-146CBDD3B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C5020-C573-4CCF-9D13-5A62C184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7395E1-A2F7-48AA-8DB0-BA3222015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81562-D337-4A06-8E86-3219151AD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03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28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1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68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17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22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08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81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0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GothicNeo" panose="020B0500000101010101" pitchFamily="50" charset="-127"/>
          <a:ea typeface="Microsoft GothicNeo" panose="020B05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GothicNeo" panose="020B0500000101010101" pitchFamily="50" charset="-127"/>
          <a:ea typeface="Microsoft GothicNeo" panose="020B05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GothicNeo" panose="020B0500000101010101" pitchFamily="50" charset="-127"/>
          <a:ea typeface="Microsoft GothicNeo" panose="020B05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GothicNeo" panose="020B0500000101010101" pitchFamily="50" charset="-127"/>
          <a:ea typeface="Microsoft GothicNeo" panose="020B05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GothicNeo" panose="020B0500000101010101" pitchFamily="50" charset="-127"/>
          <a:ea typeface="Microsoft GothicNeo" panose="020B05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GothicNeo" panose="020B0500000101010101" pitchFamily="50" charset="-127"/>
          <a:ea typeface="Microsoft GothicNeo" panose="020B05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D9EFDA-76EC-4A1C-8CF8-2E6D67966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D26798-377E-41B6-8F9C-9FAB74E76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3887C8-10F6-45D7-93A2-E1948EABB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defRPr>
            </a:lvl1pPr>
          </a:lstStyle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C6137-D46D-476B-BA52-D15629B17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CB312D-712D-41C2-8417-E2B830BEE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defRPr>
            </a:lvl1pPr>
          </a:lstStyle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5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GothicNeo" panose="020B0500000101010101" pitchFamily="50" charset="-127"/>
          <a:ea typeface="Microsoft GothicNeo" panose="020B05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GothicNeo" panose="020B0500000101010101" pitchFamily="50" charset="-127"/>
          <a:ea typeface="Microsoft GothicNeo" panose="020B05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GothicNeo" panose="020B0500000101010101" pitchFamily="50" charset="-127"/>
          <a:ea typeface="Microsoft GothicNeo" panose="020B05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GothicNeo" panose="020B0500000101010101" pitchFamily="50" charset="-127"/>
          <a:ea typeface="Microsoft GothicNeo" panose="020B05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GothicNeo" panose="020B0500000101010101" pitchFamily="50" charset="-127"/>
          <a:ea typeface="Microsoft GothicNeo" panose="020B05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GothicNeo" panose="020B0500000101010101" pitchFamily="50" charset="-127"/>
          <a:ea typeface="Microsoft GothicNeo" panose="020B05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2.wdp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03335" y="1426712"/>
            <a:ext cx="7374065" cy="2002287"/>
          </a:xfrm>
          <a:prstGeom prst="rect">
            <a:avLst/>
          </a:prstGeom>
          <a:noFill/>
          <a:ln>
            <a:solidFill>
              <a:srgbClr val="BEE2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Clustering</a:t>
            </a:r>
            <a:r>
              <a:rPr lang="ko-KR" altLang="en-US" sz="36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통한 잠재고객 탐색</a:t>
            </a:r>
            <a:r>
              <a:rPr lang="en-US" altLang="ko-KR" sz="36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&amp;</a:t>
            </a:r>
            <a:r>
              <a:rPr lang="ko-KR" altLang="en-US" sz="36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오프라인 팝업스토어 활용방안 </a:t>
            </a:r>
            <a:endParaRPr lang="en-US" altLang="ko-KR" sz="3600" b="1" i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CB7E1-E584-8C07-3E3E-541D9BC438F0}"/>
              </a:ext>
            </a:extLst>
          </p:cNvPr>
          <p:cNvSpPr txBox="1"/>
          <p:nvPr/>
        </p:nvSpPr>
        <p:spPr>
          <a:xfrm>
            <a:off x="9323614" y="5170714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Team :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롯데 </a:t>
            </a:r>
            <a:r>
              <a:rPr lang="ko-KR" altLang="en-US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감바스</a:t>
            </a:r>
            <a:endParaRPr lang="ko-KR" altLang="en-US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797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/>
          </p:cNvSpPr>
          <p:nvPr/>
        </p:nvSpPr>
        <p:spPr>
          <a:xfrm flipH="1">
            <a:off x="-10404" y="-30822"/>
            <a:ext cx="7429601" cy="6888822"/>
          </a:xfrm>
          <a:custGeom>
            <a:avLst/>
            <a:gdLst>
              <a:gd name="connsiteX0" fmla="*/ 0 w 9133698"/>
              <a:gd name="connsiteY0" fmla="*/ 6858000 h 6858000"/>
              <a:gd name="connsiteX1" fmla="*/ 1714500 w 9133698"/>
              <a:gd name="connsiteY1" fmla="*/ 0 h 6858000"/>
              <a:gd name="connsiteX2" fmla="*/ 9133698 w 9133698"/>
              <a:gd name="connsiteY2" fmla="*/ 0 h 6858000"/>
              <a:gd name="connsiteX3" fmla="*/ 7419198 w 9133698"/>
              <a:gd name="connsiteY3" fmla="*/ 6858000 h 6858000"/>
              <a:gd name="connsiteX4" fmla="*/ 0 w 9133698"/>
              <a:gd name="connsiteY4" fmla="*/ 6858000 h 6858000"/>
              <a:gd name="connsiteX0" fmla="*/ 0 w 7685042"/>
              <a:gd name="connsiteY0" fmla="*/ 6868274 h 6868274"/>
              <a:gd name="connsiteX1" fmla="*/ 1714500 w 7685042"/>
              <a:gd name="connsiteY1" fmla="*/ 10274 h 6868274"/>
              <a:gd name="connsiteX2" fmla="*/ 7685042 w 7685042"/>
              <a:gd name="connsiteY2" fmla="*/ 0 h 6868274"/>
              <a:gd name="connsiteX3" fmla="*/ 7419198 w 7685042"/>
              <a:gd name="connsiteY3" fmla="*/ 6868274 h 6868274"/>
              <a:gd name="connsiteX4" fmla="*/ 0 w 7685042"/>
              <a:gd name="connsiteY4" fmla="*/ 6868274 h 6868274"/>
              <a:gd name="connsiteX0" fmla="*/ 0 w 7469285"/>
              <a:gd name="connsiteY0" fmla="*/ 6858000 h 6858000"/>
              <a:gd name="connsiteX1" fmla="*/ 1714500 w 7469285"/>
              <a:gd name="connsiteY1" fmla="*/ 0 h 6858000"/>
              <a:gd name="connsiteX2" fmla="*/ 7469285 w 7469285"/>
              <a:gd name="connsiteY2" fmla="*/ 0 h 6858000"/>
              <a:gd name="connsiteX3" fmla="*/ 7419198 w 7469285"/>
              <a:gd name="connsiteY3" fmla="*/ 6858000 h 6858000"/>
              <a:gd name="connsiteX4" fmla="*/ 0 w 7469285"/>
              <a:gd name="connsiteY4" fmla="*/ 6858000 h 6858000"/>
              <a:gd name="connsiteX0" fmla="*/ 0 w 7419198"/>
              <a:gd name="connsiteY0" fmla="*/ 6858000 h 6858000"/>
              <a:gd name="connsiteX1" fmla="*/ 1714500 w 7419198"/>
              <a:gd name="connsiteY1" fmla="*/ 0 h 6858000"/>
              <a:gd name="connsiteX2" fmla="*/ 7397366 w 7419198"/>
              <a:gd name="connsiteY2" fmla="*/ 0 h 6858000"/>
              <a:gd name="connsiteX3" fmla="*/ 7419198 w 7419198"/>
              <a:gd name="connsiteY3" fmla="*/ 6858000 h 6858000"/>
              <a:gd name="connsiteX4" fmla="*/ 0 w 7419198"/>
              <a:gd name="connsiteY4" fmla="*/ 6858000 h 6858000"/>
              <a:gd name="connsiteX0" fmla="*/ 0 w 7419198"/>
              <a:gd name="connsiteY0" fmla="*/ 6868274 h 6868274"/>
              <a:gd name="connsiteX1" fmla="*/ 1714500 w 7419198"/>
              <a:gd name="connsiteY1" fmla="*/ 10274 h 6868274"/>
              <a:gd name="connsiteX2" fmla="*/ 7407640 w 7419198"/>
              <a:gd name="connsiteY2" fmla="*/ 0 h 6868274"/>
              <a:gd name="connsiteX3" fmla="*/ 7419198 w 7419198"/>
              <a:gd name="connsiteY3" fmla="*/ 6868274 h 6868274"/>
              <a:gd name="connsiteX4" fmla="*/ 0 w 7419198"/>
              <a:gd name="connsiteY4" fmla="*/ 6868274 h 6868274"/>
              <a:gd name="connsiteX0" fmla="*/ 0 w 7429601"/>
              <a:gd name="connsiteY0" fmla="*/ 6888822 h 6888822"/>
              <a:gd name="connsiteX1" fmla="*/ 1714500 w 7429601"/>
              <a:gd name="connsiteY1" fmla="*/ 30822 h 6888822"/>
              <a:gd name="connsiteX2" fmla="*/ 7428188 w 7429601"/>
              <a:gd name="connsiteY2" fmla="*/ 0 h 6888822"/>
              <a:gd name="connsiteX3" fmla="*/ 7419198 w 7429601"/>
              <a:gd name="connsiteY3" fmla="*/ 6888822 h 6888822"/>
              <a:gd name="connsiteX4" fmla="*/ 0 w 7429601"/>
              <a:gd name="connsiteY4" fmla="*/ 6888822 h 6888822"/>
              <a:gd name="connsiteX0" fmla="*/ 0 w 7429601"/>
              <a:gd name="connsiteY0" fmla="*/ 6888822 h 6888822"/>
              <a:gd name="connsiteX1" fmla="*/ 2854931 w 7429601"/>
              <a:gd name="connsiteY1" fmla="*/ 0 h 6888822"/>
              <a:gd name="connsiteX2" fmla="*/ 7428188 w 7429601"/>
              <a:gd name="connsiteY2" fmla="*/ 0 h 6888822"/>
              <a:gd name="connsiteX3" fmla="*/ 7419198 w 7429601"/>
              <a:gd name="connsiteY3" fmla="*/ 6888822 h 6888822"/>
              <a:gd name="connsiteX4" fmla="*/ 0 w 7429601"/>
              <a:gd name="connsiteY4" fmla="*/ 6888822 h 6888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601" h="6888822">
                <a:moveTo>
                  <a:pt x="0" y="6888822"/>
                </a:moveTo>
                <a:lnTo>
                  <a:pt x="2854931" y="0"/>
                </a:lnTo>
                <a:lnTo>
                  <a:pt x="7428188" y="0"/>
                </a:lnTo>
                <a:cubicBezTo>
                  <a:pt x="7435465" y="2286000"/>
                  <a:pt x="7411921" y="4602822"/>
                  <a:pt x="7419198" y="6888822"/>
                </a:cubicBezTo>
                <a:lnTo>
                  <a:pt x="0" y="688882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236E81-9856-EFFD-B875-52913F32B89E}"/>
              </a:ext>
            </a:extLst>
          </p:cNvPr>
          <p:cNvSpPr txBox="1"/>
          <p:nvPr/>
        </p:nvSpPr>
        <p:spPr>
          <a:xfrm>
            <a:off x="1649564" y="3198167"/>
            <a:ext cx="2054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EDA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&amp;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endParaRPr lang="ko-KR" altLang="en-US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9759DB-68B2-E10C-D11B-0BDA5CC3CA0B}"/>
              </a:ext>
            </a:extLst>
          </p:cNvPr>
          <p:cNvSpPr txBox="1"/>
          <p:nvPr/>
        </p:nvSpPr>
        <p:spPr>
          <a:xfrm>
            <a:off x="554739" y="3059646"/>
            <a:ext cx="1345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03</a:t>
            </a:r>
            <a:endParaRPr lang="ko-KR" altLang="en-US" sz="4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551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-&gt; </a:t>
            </a:r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오프라인 구매에 영향을 줄 수 있는 기상 관련 데이터를 활용</a:t>
            </a: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03 EDA &amp;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전처리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2FC7A408-EA00-3524-96D0-F1019E75B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456963"/>
              </p:ext>
            </p:extLst>
          </p:nvPr>
        </p:nvGraphicFramePr>
        <p:xfrm>
          <a:off x="3525076" y="1566854"/>
          <a:ext cx="8169143" cy="345062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27948">
                  <a:extLst>
                    <a:ext uri="{9D8B030D-6E8A-4147-A177-3AD203B41FA5}">
                      <a16:colId xmlns:a16="http://schemas.microsoft.com/office/drawing/2014/main" val="2811599499"/>
                    </a:ext>
                  </a:extLst>
                </a:gridCol>
                <a:gridCol w="3713247">
                  <a:extLst>
                    <a:ext uri="{9D8B030D-6E8A-4147-A177-3AD203B41FA5}">
                      <a16:colId xmlns:a16="http://schemas.microsoft.com/office/drawing/2014/main" val="1512545216"/>
                    </a:ext>
                  </a:extLst>
                </a:gridCol>
                <a:gridCol w="2227948">
                  <a:extLst>
                    <a:ext uri="{9D8B030D-6E8A-4147-A177-3AD203B41FA5}">
                      <a16:colId xmlns:a16="http://schemas.microsoft.com/office/drawing/2014/main" val="3667467315"/>
                    </a:ext>
                  </a:extLst>
                </a:gridCol>
              </a:tblGrid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변수명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예시</a:t>
                      </a:r>
                    </a:p>
                  </a:txBody>
                  <a:tcPr anchor="ctr">
                    <a:solidFill>
                      <a:srgbClr val="B9D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84963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강수량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(</a:t>
                      </a:r>
                      <a:r>
                        <a:rPr lang="fr-FR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mm)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당일 날의 평균 강수량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3.497927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3852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평균기온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(℃)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당일 날의 평균 기온</a:t>
                      </a: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13.391656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870856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최저기온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(℃)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당일 날의 최저 기온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8.654905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404434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최고기온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(℃)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당일 날의 최고 기온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18.835589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624702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평균습도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(%</a:t>
                      </a:r>
                      <a:r>
                        <a:rPr lang="fr-FR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rh)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당일 날의 평균 습도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70.232968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41930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최저습도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(%</a:t>
                      </a:r>
                      <a:r>
                        <a:rPr lang="fr-FR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rh)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당일 날의 최저 습도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24.424359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386569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일조합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(</a:t>
                      </a:r>
                      <a:r>
                        <a:rPr lang="fr-FR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hr)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태양 광선이 지표에 닿는 시간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6.535048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753824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일사합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(</a:t>
                      </a:r>
                      <a:r>
                        <a:rPr lang="fr-FR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MJ/m2)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태양의 광선이 지표에 닿는 양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14.652897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530436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F1D1CB63-FCD6-2D32-0636-0CF274DD8C4D}"/>
              </a:ext>
            </a:extLst>
          </p:cNvPr>
          <p:cNvGrpSpPr/>
          <p:nvPr/>
        </p:nvGrpSpPr>
        <p:grpSpPr>
          <a:xfrm rot="5400000">
            <a:off x="877300" y="2634208"/>
            <a:ext cx="2049484" cy="2049486"/>
            <a:chOff x="785821" y="2355326"/>
            <a:chExt cx="2049484" cy="2049486"/>
          </a:xfrm>
        </p:grpSpPr>
        <p:sp>
          <p:nvSpPr>
            <p:cNvPr id="8" name="원호 7">
              <a:extLst>
                <a:ext uri="{FF2B5EF4-FFF2-40B4-BE49-F238E27FC236}">
                  <a16:creationId xmlns:a16="http://schemas.microsoft.com/office/drawing/2014/main" id="{AF606AD4-690F-6178-5179-2DA367AF5CE0}"/>
                </a:ext>
              </a:extLst>
            </p:cNvPr>
            <p:cNvSpPr/>
            <p:nvPr/>
          </p:nvSpPr>
          <p:spPr>
            <a:xfrm rot="10800000">
              <a:off x="785821" y="2372454"/>
              <a:ext cx="2049484" cy="2032358"/>
            </a:xfrm>
            <a:prstGeom prst="arc">
              <a:avLst>
                <a:gd name="adj1" fmla="val 11665570"/>
                <a:gd name="adj2" fmla="val 5370613"/>
              </a:avLst>
            </a:prstGeom>
            <a:ln w="254000">
              <a:solidFill>
                <a:srgbClr val="28AAF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600" dirty="0">
                <a:solidFill>
                  <a:prstClr val="black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16B9D3-FF94-A8FD-504A-B373CE1E5A28}"/>
                </a:ext>
              </a:extLst>
            </p:cNvPr>
            <p:cNvSpPr/>
            <p:nvPr/>
          </p:nvSpPr>
          <p:spPr>
            <a:xfrm rot="16200000">
              <a:off x="785820" y="3026126"/>
              <a:ext cx="204948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</a:rPr>
                <a:t>90.2</a:t>
              </a: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</a:rPr>
                <a:t>%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C07794AF-042F-2DA9-0A0D-F54ABD03BAD7}"/>
                </a:ext>
              </a:extLst>
            </p:cNvPr>
            <p:cNvSpPr/>
            <p:nvPr/>
          </p:nvSpPr>
          <p:spPr>
            <a:xfrm>
              <a:off x="785821" y="2368212"/>
              <a:ext cx="2049484" cy="2032358"/>
            </a:xfrm>
            <a:prstGeom prst="arc">
              <a:avLst>
                <a:gd name="adj1" fmla="val 7856502"/>
                <a:gd name="adj2" fmla="val 5370613"/>
              </a:avLst>
            </a:prstGeom>
            <a:ln w="2540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600" dirty="0">
                <a:solidFill>
                  <a:prstClr val="black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F908E8E-1BB5-66EE-22D2-6B52E43CB96C}"/>
              </a:ext>
            </a:extLst>
          </p:cNvPr>
          <p:cNvSpPr/>
          <p:nvPr/>
        </p:nvSpPr>
        <p:spPr>
          <a:xfrm>
            <a:off x="8264833" y="5616851"/>
            <a:ext cx="1978762" cy="320889"/>
          </a:xfrm>
          <a:prstGeom prst="rect">
            <a:avLst/>
          </a:prstGeom>
          <a:solidFill>
            <a:srgbClr val="FFF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2027C2-8AAD-834D-6CA2-A5460837A668}"/>
              </a:ext>
            </a:extLst>
          </p:cNvPr>
          <p:cNvSpPr txBox="1"/>
          <p:nvPr/>
        </p:nvSpPr>
        <p:spPr>
          <a:xfrm>
            <a:off x="4215816" y="5592630"/>
            <a:ext cx="6787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오프라인 구매에 영향을 줄 수 있는 기상 데이터 </a:t>
            </a:r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크롤링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94D86C-63E7-5EC3-5AF4-A00F4E929E98}"/>
              </a:ext>
            </a:extLst>
          </p:cNvPr>
          <p:cNvSpPr txBox="1"/>
          <p:nvPr/>
        </p:nvSpPr>
        <p:spPr>
          <a:xfrm>
            <a:off x="327280" y="6300842"/>
            <a:ext cx="3541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출처 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: </a:t>
            </a:r>
            <a:r>
              <a: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종관기상관측</a:t>
            </a:r>
            <a:r>
              <a:rPr lang="en-US" altLang="ko-KR" sz="1000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(ASOS) </a:t>
            </a:r>
            <a:endParaRPr lang="ko-KR" altLang="en-US" sz="1000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2C95E0-6ED7-C0EC-C930-6B04A6518BA7}"/>
              </a:ext>
            </a:extLst>
          </p:cNvPr>
          <p:cNvSpPr txBox="1"/>
          <p:nvPr/>
        </p:nvSpPr>
        <p:spPr>
          <a:xfrm>
            <a:off x="967586" y="1954193"/>
            <a:ext cx="186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온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오프라인 비율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01F47-B14D-EE95-3B9C-DC34BC465AE5}"/>
              </a:ext>
            </a:extLst>
          </p:cNvPr>
          <p:cNvSpPr txBox="1"/>
          <p:nvPr/>
        </p:nvSpPr>
        <p:spPr>
          <a:xfrm>
            <a:off x="622953" y="5131633"/>
            <a:ext cx="312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오프라인 데이터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Focusing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532714-8247-9E92-9249-7074983809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4321" y="4935730"/>
            <a:ext cx="757265" cy="74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07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03 EDA &amp;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전처리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2FC7A408-EA00-3524-96D0-F1019E75B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677567"/>
              </p:ext>
            </p:extLst>
          </p:nvPr>
        </p:nvGraphicFramePr>
        <p:xfrm>
          <a:off x="648141" y="1566854"/>
          <a:ext cx="8178464" cy="345062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27948">
                  <a:extLst>
                    <a:ext uri="{9D8B030D-6E8A-4147-A177-3AD203B41FA5}">
                      <a16:colId xmlns:a16="http://schemas.microsoft.com/office/drawing/2014/main" val="2811599499"/>
                    </a:ext>
                  </a:extLst>
                </a:gridCol>
                <a:gridCol w="3713247">
                  <a:extLst>
                    <a:ext uri="{9D8B030D-6E8A-4147-A177-3AD203B41FA5}">
                      <a16:colId xmlns:a16="http://schemas.microsoft.com/office/drawing/2014/main" val="1512545216"/>
                    </a:ext>
                  </a:extLst>
                </a:gridCol>
                <a:gridCol w="2237269">
                  <a:extLst>
                    <a:ext uri="{9D8B030D-6E8A-4147-A177-3AD203B41FA5}">
                      <a16:colId xmlns:a16="http://schemas.microsoft.com/office/drawing/2014/main" val="3667467315"/>
                    </a:ext>
                  </a:extLst>
                </a:gridCol>
              </a:tblGrid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변수명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예시</a:t>
                      </a:r>
                    </a:p>
                  </a:txBody>
                  <a:tcPr anchor="ctr">
                    <a:solidFill>
                      <a:srgbClr val="B9D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84963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강수량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(</a:t>
                      </a:r>
                      <a:r>
                        <a:rPr lang="fr-FR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mm)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당일 날의 평균 강수량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3.497927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3852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평균기온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(℃)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당일 날의 평균 기온</a:t>
                      </a: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13.391656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870856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최고기온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(℃)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당일 날의 최고 기온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18.835589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404434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최저기온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(℃)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당일 날의 최저 기온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8.654905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624702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평균습도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(%</a:t>
                      </a:r>
                      <a:r>
                        <a:rPr lang="fr-FR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rh)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당일 날의 평균 습도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70.232968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41930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최저습도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(%</a:t>
                      </a:r>
                      <a:r>
                        <a:rPr lang="fr-FR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rh)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당일 날의 최저 습도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24.424359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386569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일조합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(</a:t>
                      </a:r>
                      <a:r>
                        <a:rPr lang="fr-FR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hr)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태양 광선이 지표에 닿는 시간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6.535048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753824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일사합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(</a:t>
                      </a:r>
                      <a:r>
                        <a:rPr lang="fr-FR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MJ/m2)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태양의 광선이 지표에 닿는 양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14.652897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530436"/>
                  </a:ext>
                </a:extLst>
              </a:tr>
            </a:tbl>
          </a:graphicData>
        </a:graphic>
      </p:graphicFrame>
      <p:sp>
        <p:nvSpPr>
          <p:cNvPr id="3" name="모서리가 둥근 직사각형 52">
            <a:extLst>
              <a:ext uri="{FF2B5EF4-FFF2-40B4-BE49-F238E27FC236}">
                <a16:creationId xmlns:a16="http://schemas.microsoft.com/office/drawing/2014/main" id="{8FA85782-4078-D58B-EC56-4FBFC234CFE5}"/>
              </a:ext>
            </a:extLst>
          </p:cNvPr>
          <p:cNvSpPr/>
          <p:nvPr/>
        </p:nvSpPr>
        <p:spPr>
          <a:xfrm flipH="1">
            <a:off x="648141" y="2731552"/>
            <a:ext cx="5921388" cy="355044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D9DE4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cxnSp>
        <p:nvCxnSpPr>
          <p:cNvPr id="12" name="꺾인 연결선 60">
            <a:extLst>
              <a:ext uri="{FF2B5EF4-FFF2-40B4-BE49-F238E27FC236}">
                <a16:creationId xmlns:a16="http://schemas.microsoft.com/office/drawing/2014/main" id="{771CAF62-A2CB-ACBF-C452-A87679BFF3F8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4732711" y="2379480"/>
            <a:ext cx="4864523" cy="335966"/>
          </a:xfrm>
          <a:prstGeom prst="bentConnector4">
            <a:avLst>
              <a:gd name="adj1" fmla="val 65"/>
              <a:gd name="adj2" fmla="val 477830"/>
            </a:avLst>
          </a:prstGeom>
          <a:ln w="12700">
            <a:solidFill>
              <a:srgbClr val="3D9DE4"/>
            </a:solidFill>
            <a:prstDash val="dash"/>
            <a:headEnd type="oval" w="med" len="med"/>
            <a:tailEnd type="oval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52">
            <a:extLst>
              <a:ext uri="{FF2B5EF4-FFF2-40B4-BE49-F238E27FC236}">
                <a16:creationId xmlns:a16="http://schemas.microsoft.com/office/drawing/2014/main" id="{86CDD2DE-A7AF-1E9F-1D8C-188E5743EEDA}"/>
              </a:ext>
            </a:extLst>
          </p:cNvPr>
          <p:cNvSpPr/>
          <p:nvPr/>
        </p:nvSpPr>
        <p:spPr>
          <a:xfrm flipH="1">
            <a:off x="648141" y="3118807"/>
            <a:ext cx="5921388" cy="355044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93C9EB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cxnSp>
        <p:nvCxnSpPr>
          <p:cNvPr id="19" name="꺾인 연결선 60">
            <a:extLst>
              <a:ext uri="{FF2B5EF4-FFF2-40B4-BE49-F238E27FC236}">
                <a16:creationId xmlns:a16="http://schemas.microsoft.com/office/drawing/2014/main" id="{3E5C72AA-E959-9EBE-409B-DB19BC3B25DB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84147" y="2748812"/>
            <a:ext cx="4553939" cy="571353"/>
          </a:xfrm>
          <a:prstGeom prst="bentConnector2">
            <a:avLst/>
          </a:prstGeom>
          <a:ln w="12700">
            <a:solidFill>
              <a:srgbClr val="93C9EB"/>
            </a:solidFill>
            <a:prstDash val="dash"/>
            <a:headEnd type="oval" w="med" len="med"/>
            <a:tailEnd type="oval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76FA1B-D6A2-EA3A-1124-A72A602F4E1A}"/>
              </a:ext>
            </a:extLst>
          </p:cNvPr>
          <p:cNvSpPr txBox="1"/>
          <p:nvPr/>
        </p:nvSpPr>
        <p:spPr>
          <a:xfrm>
            <a:off x="9050824" y="2379480"/>
            <a:ext cx="109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최고 기온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80FBC0-4653-57E5-0CFF-A3D9D5726281}"/>
              </a:ext>
            </a:extLst>
          </p:cNvPr>
          <p:cNvSpPr txBox="1"/>
          <p:nvPr/>
        </p:nvSpPr>
        <p:spPr>
          <a:xfrm>
            <a:off x="10591676" y="2379480"/>
            <a:ext cx="109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최저 기온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A0405F3-FB08-E98B-21C3-435111EC25C4}"/>
              </a:ext>
            </a:extLst>
          </p:cNvPr>
          <p:cNvSpPr/>
          <p:nvPr/>
        </p:nvSpPr>
        <p:spPr>
          <a:xfrm>
            <a:off x="10143643" y="2547463"/>
            <a:ext cx="345937" cy="45719"/>
          </a:xfrm>
          <a:prstGeom prst="rect">
            <a:avLst/>
          </a:prstGeom>
          <a:solidFill>
            <a:srgbClr val="3D9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7" name="AutoShape 6" descr="전구 ">
            <a:extLst>
              <a:ext uri="{FF2B5EF4-FFF2-40B4-BE49-F238E27FC236}">
                <a16:creationId xmlns:a16="http://schemas.microsoft.com/office/drawing/2014/main" id="{C988249D-0398-90B2-A1A9-FF342FF823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5" name="그래픽 4" descr="따옴표 윤곽선">
            <a:extLst>
              <a:ext uri="{FF2B5EF4-FFF2-40B4-BE49-F238E27FC236}">
                <a16:creationId xmlns:a16="http://schemas.microsoft.com/office/drawing/2014/main" id="{1AEF884B-A3C1-3BA6-77AB-2D61E23A6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640847" y="5354894"/>
            <a:ext cx="914400" cy="914400"/>
          </a:xfrm>
          <a:prstGeom prst="rtTriangle">
            <a:avLst/>
          </a:prstGeom>
        </p:spPr>
      </p:pic>
      <p:pic>
        <p:nvPicPr>
          <p:cNvPr id="8" name="그래픽 7" descr="따옴표 윤곽선">
            <a:extLst>
              <a:ext uri="{FF2B5EF4-FFF2-40B4-BE49-F238E27FC236}">
                <a16:creationId xmlns:a16="http://schemas.microsoft.com/office/drawing/2014/main" id="{9509AE65-2D89-455E-EF6A-F14EE1CF5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6594" y="4966357"/>
            <a:ext cx="914400" cy="914400"/>
          </a:xfrm>
          <a:prstGeom prst="rtTriangle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6C29545-FBC9-5515-E31C-6BB9771A9EF9}"/>
              </a:ext>
            </a:extLst>
          </p:cNvPr>
          <p:cNvSpPr/>
          <p:nvPr/>
        </p:nvSpPr>
        <p:spPr>
          <a:xfrm>
            <a:off x="5045266" y="5775518"/>
            <a:ext cx="693479" cy="357276"/>
          </a:xfrm>
          <a:prstGeom prst="rect">
            <a:avLst/>
          </a:prstGeom>
          <a:solidFill>
            <a:srgbClr val="FFF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CC13C3-09BD-9B95-49B7-25C0552B7AC7}"/>
              </a:ext>
            </a:extLst>
          </p:cNvPr>
          <p:cNvSpPr txBox="1"/>
          <p:nvPr/>
        </p:nvSpPr>
        <p:spPr>
          <a:xfrm>
            <a:off x="4735345" y="5748009"/>
            <a:ext cx="272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일교차 파생변수 생성</a:t>
            </a:r>
          </a:p>
        </p:txBody>
      </p:sp>
    </p:spTree>
    <p:extLst>
      <p:ext uri="{BB962C8B-B14F-4D97-AF65-F5344CB8AC3E}">
        <p14:creationId xmlns:p14="http://schemas.microsoft.com/office/powerpoint/2010/main" val="1910441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03 EDA &amp;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전처리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2FC7A408-EA00-3524-96D0-F1019E75B9E1}"/>
              </a:ext>
            </a:extLst>
          </p:cNvPr>
          <p:cNvGraphicFramePr>
            <a:graphicFrameLocks noGrp="1"/>
          </p:cNvGraphicFramePr>
          <p:nvPr/>
        </p:nvGraphicFramePr>
        <p:xfrm>
          <a:off x="648141" y="1566854"/>
          <a:ext cx="8178464" cy="345062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27948">
                  <a:extLst>
                    <a:ext uri="{9D8B030D-6E8A-4147-A177-3AD203B41FA5}">
                      <a16:colId xmlns:a16="http://schemas.microsoft.com/office/drawing/2014/main" val="2811599499"/>
                    </a:ext>
                  </a:extLst>
                </a:gridCol>
                <a:gridCol w="3713247">
                  <a:extLst>
                    <a:ext uri="{9D8B030D-6E8A-4147-A177-3AD203B41FA5}">
                      <a16:colId xmlns:a16="http://schemas.microsoft.com/office/drawing/2014/main" val="1512545216"/>
                    </a:ext>
                  </a:extLst>
                </a:gridCol>
                <a:gridCol w="2237269">
                  <a:extLst>
                    <a:ext uri="{9D8B030D-6E8A-4147-A177-3AD203B41FA5}">
                      <a16:colId xmlns:a16="http://schemas.microsoft.com/office/drawing/2014/main" val="3667467315"/>
                    </a:ext>
                  </a:extLst>
                </a:gridCol>
              </a:tblGrid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변수명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예시</a:t>
                      </a:r>
                    </a:p>
                  </a:txBody>
                  <a:tcPr anchor="ctr">
                    <a:solidFill>
                      <a:srgbClr val="B9D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84963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강수량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(</a:t>
                      </a:r>
                      <a:r>
                        <a:rPr lang="fr-FR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mm)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당일 날의 평균 강수량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3.497927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3852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평균기온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(℃)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당일 날의 평균 기온</a:t>
                      </a: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13.391656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870856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최고기온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(℃)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당일 날의 최고 기온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18.835589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404434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최저기온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(℃)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당일 날의 최저 기온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8.654905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624702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평균습도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(%</a:t>
                      </a:r>
                      <a:r>
                        <a:rPr lang="fr-FR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rh)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당일 날의 평균 습도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70.232968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41930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최저습도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(%</a:t>
                      </a:r>
                      <a:r>
                        <a:rPr lang="fr-FR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rh)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당일 날의 최저 습도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24.424359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386569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일조합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(</a:t>
                      </a:r>
                      <a:r>
                        <a:rPr lang="fr-FR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hr)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태양 광선이 지표에 닿는 시간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6.535048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753824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일사합</a:t>
                      </a:r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(</a:t>
                      </a:r>
                      <a:r>
                        <a:rPr lang="fr-FR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MJ/m2)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태양의 광선이 지표에 닿는 양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+mn-cs"/>
                        </a:rPr>
                        <a:t>14.652897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530436"/>
                  </a:ext>
                </a:extLst>
              </a:tr>
            </a:tbl>
          </a:graphicData>
        </a:graphic>
      </p:graphicFrame>
      <p:sp>
        <p:nvSpPr>
          <p:cNvPr id="3" name="모서리가 둥근 직사각형 52">
            <a:extLst>
              <a:ext uri="{FF2B5EF4-FFF2-40B4-BE49-F238E27FC236}">
                <a16:creationId xmlns:a16="http://schemas.microsoft.com/office/drawing/2014/main" id="{8FA85782-4078-D58B-EC56-4FBFC234CFE5}"/>
              </a:ext>
            </a:extLst>
          </p:cNvPr>
          <p:cNvSpPr/>
          <p:nvPr/>
        </p:nvSpPr>
        <p:spPr>
          <a:xfrm flipH="1">
            <a:off x="639070" y="2342168"/>
            <a:ext cx="5921388" cy="355044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D9DE4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cxnSp>
        <p:nvCxnSpPr>
          <p:cNvPr id="12" name="꺾인 연결선 60">
            <a:extLst>
              <a:ext uri="{FF2B5EF4-FFF2-40B4-BE49-F238E27FC236}">
                <a16:creationId xmlns:a16="http://schemas.microsoft.com/office/drawing/2014/main" id="{771CAF62-A2CB-ACBF-C452-A87679BFF3F8}"/>
              </a:ext>
            </a:extLst>
          </p:cNvPr>
          <p:cNvCxnSpPr>
            <a:cxnSpLocks/>
            <a:stCxn id="3" idx="0"/>
            <a:endCxn id="28" idx="0"/>
          </p:cNvCxnSpPr>
          <p:nvPr/>
        </p:nvCxnSpPr>
        <p:spPr>
          <a:xfrm rot="16200000" flipH="1">
            <a:off x="6877779" y="-935848"/>
            <a:ext cx="195107" cy="6751138"/>
          </a:xfrm>
          <a:prstGeom prst="bentConnector3">
            <a:avLst>
              <a:gd name="adj1" fmla="val -117166"/>
            </a:avLst>
          </a:prstGeom>
          <a:ln w="12700">
            <a:solidFill>
              <a:srgbClr val="3D9DE4"/>
            </a:solidFill>
            <a:prstDash val="dash"/>
            <a:headEnd type="oval" w="med" len="med"/>
            <a:tailEnd type="oval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52">
            <a:extLst>
              <a:ext uri="{FF2B5EF4-FFF2-40B4-BE49-F238E27FC236}">
                <a16:creationId xmlns:a16="http://schemas.microsoft.com/office/drawing/2014/main" id="{86CDD2DE-A7AF-1E9F-1D8C-188E5743EEDA}"/>
              </a:ext>
            </a:extLst>
          </p:cNvPr>
          <p:cNvSpPr/>
          <p:nvPr/>
        </p:nvSpPr>
        <p:spPr>
          <a:xfrm flipH="1">
            <a:off x="648141" y="3472969"/>
            <a:ext cx="5921388" cy="355044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93C9EB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80FBC0-4653-57E5-0CFF-A3D9D5726281}"/>
              </a:ext>
            </a:extLst>
          </p:cNvPr>
          <p:cNvSpPr txBox="1"/>
          <p:nvPr/>
        </p:nvSpPr>
        <p:spPr>
          <a:xfrm>
            <a:off x="8897012" y="2537275"/>
            <a:ext cx="2907780" cy="11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9/5 </a:t>
            </a:r>
            <a:r>
              <a:rPr lang="ko-KR" altLang="en-US" sz="1600" b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b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평균기온</a:t>
            </a:r>
            <a:endParaRPr lang="en-US" altLang="ko-KR" sz="1600" b="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-0.55 </a:t>
            </a:r>
            <a:r>
              <a:rPr lang="ko-KR" altLang="en-US" sz="1600" b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 </a:t>
            </a:r>
            <a:r>
              <a:rPr lang="en-US" altLang="ko-KR" sz="1600" b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(1-</a:t>
            </a:r>
            <a:r>
              <a:rPr lang="ko-KR" altLang="en-US" sz="1600" b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평균습도</a:t>
            </a:r>
            <a:r>
              <a:rPr lang="en-US" altLang="ko-KR" sz="1600" b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/100)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</a:t>
            </a:r>
            <a:r>
              <a:rPr lang="en-US" altLang="ko-KR" sz="1600" b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(9/5</a:t>
            </a:r>
            <a:r>
              <a:rPr lang="ko-KR" altLang="en-US" sz="1600" b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*평균기온</a:t>
            </a:r>
            <a:r>
              <a:rPr lang="en-US" altLang="ko-KR" sz="1600" b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-26)</a:t>
            </a:r>
            <a:r>
              <a:rPr lang="ko-KR" altLang="en-US" sz="1600" b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 </a:t>
            </a:r>
            <a:r>
              <a:rPr lang="en-US" altLang="ko-KR" sz="1600" b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+ 32</a:t>
            </a:r>
            <a:endParaRPr lang="ko-KR" altLang="en-US" sz="1600" b="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AutoShape 6" descr="전구 ">
            <a:extLst>
              <a:ext uri="{FF2B5EF4-FFF2-40B4-BE49-F238E27FC236}">
                <a16:creationId xmlns:a16="http://schemas.microsoft.com/office/drawing/2014/main" id="{C988249D-0398-90B2-A1A9-FF342FF823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cxnSp>
        <p:nvCxnSpPr>
          <p:cNvPr id="13" name="꺾인 연결선 60">
            <a:extLst>
              <a:ext uri="{FF2B5EF4-FFF2-40B4-BE49-F238E27FC236}">
                <a16:creationId xmlns:a16="http://schemas.microsoft.com/office/drawing/2014/main" id="{E6844BE1-5FE8-3F3D-3C66-ED0C06E10F06}"/>
              </a:ext>
            </a:extLst>
          </p:cNvPr>
          <p:cNvCxnSpPr>
            <a:cxnSpLocks/>
            <a:stCxn id="16" idx="2"/>
            <a:endCxn id="28" idx="2"/>
          </p:cNvCxnSpPr>
          <p:nvPr/>
        </p:nvCxnSpPr>
        <p:spPr>
          <a:xfrm rot="5400000" flipH="1" flipV="1">
            <a:off x="6912766" y="389878"/>
            <a:ext cx="134203" cy="6742067"/>
          </a:xfrm>
          <a:prstGeom prst="bentConnector3">
            <a:avLst>
              <a:gd name="adj1" fmla="val -170339"/>
            </a:avLst>
          </a:prstGeom>
          <a:ln w="12700">
            <a:solidFill>
              <a:srgbClr val="93C9EB"/>
            </a:solidFill>
            <a:prstDash val="dash"/>
            <a:headEnd type="oval" w="med" len="med"/>
            <a:tailEnd type="oval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래픽 14" descr="따옴표 윤곽선">
            <a:extLst>
              <a:ext uri="{FF2B5EF4-FFF2-40B4-BE49-F238E27FC236}">
                <a16:creationId xmlns:a16="http://schemas.microsoft.com/office/drawing/2014/main" id="{6CF9C822-7431-908F-CC13-459F161CF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640847" y="5354894"/>
            <a:ext cx="914400" cy="914400"/>
          </a:xfrm>
          <a:prstGeom prst="rtTriangle">
            <a:avLst/>
          </a:prstGeom>
        </p:spPr>
      </p:pic>
      <p:pic>
        <p:nvPicPr>
          <p:cNvPr id="17" name="그래픽 16" descr="따옴표 윤곽선">
            <a:extLst>
              <a:ext uri="{FF2B5EF4-FFF2-40B4-BE49-F238E27FC236}">
                <a16:creationId xmlns:a16="http://schemas.microsoft.com/office/drawing/2014/main" id="{5F432811-1752-41F8-538E-1E298958A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7632" y="4995831"/>
            <a:ext cx="914400" cy="914400"/>
          </a:xfrm>
          <a:prstGeom prst="rtTriangle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52EC064-7DF3-AA7A-1899-C6CB6E96FEDB}"/>
              </a:ext>
            </a:extLst>
          </p:cNvPr>
          <p:cNvSpPr/>
          <p:nvPr/>
        </p:nvSpPr>
        <p:spPr>
          <a:xfrm>
            <a:off x="4785239" y="5726583"/>
            <a:ext cx="914401" cy="319246"/>
          </a:xfrm>
          <a:prstGeom prst="rect">
            <a:avLst/>
          </a:prstGeom>
          <a:solidFill>
            <a:srgbClr val="FFF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3C4811-E986-C0E2-698A-C54FE05E01B9}"/>
              </a:ext>
            </a:extLst>
          </p:cNvPr>
          <p:cNvSpPr txBox="1"/>
          <p:nvPr/>
        </p:nvSpPr>
        <p:spPr>
          <a:xfrm>
            <a:off x="4574749" y="5676497"/>
            <a:ext cx="272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불쾌지수 파생변수 생성</a:t>
            </a:r>
          </a:p>
        </p:txBody>
      </p:sp>
    </p:spTree>
    <p:extLst>
      <p:ext uri="{BB962C8B-B14F-4D97-AF65-F5344CB8AC3E}">
        <p14:creationId xmlns:p14="http://schemas.microsoft.com/office/powerpoint/2010/main" val="1174917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03 EDA &amp;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전처리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7" name="AutoShape 6" descr="전구 ">
            <a:extLst>
              <a:ext uri="{FF2B5EF4-FFF2-40B4-BE49-F238E27FC236}">
                <a16:creationId xmlns:a16="http://schemas.microsoft.com/office/drawing/2014/main" id="{C988249D-0398-90B2-A1A9-FF342FF823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4C5898-63CB-FEE3-84DE-21165A739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82" y="1486079"/>
            <a:ext cx="11337435" cy="298115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B1CA53B-836D-9785-8C75-42759344F703}"/>
              </a:ext>
            </a:extLst>
          </p:cNvPr>
          <p:cNvSpPr/>
          <p:nvPr/>
        </p:nvSpPr>
        <p:spPr>
          <a:xfrm>
            <a:off x="1828801" y="1683727"/>
            <a:ext cx="304800" cy="21834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09A8E8-91D4-D2E6-63B9-782DA7598EBE}"/>
              </a:ext>
            </a:extLst>
          </p:cNvPr>
          <p:cNvSpPr/>
          <p:nvPr/>
        </p:nvSpPr>
        <p:spPr>
          <a:xfrm>
            <a:off x="5721179" y="1683727"/>
            <a:ext cx="304800" cy="21834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BA0BD7-C417-90EF-C8D1-2E3B69AC4F6A}"/>
              </a:ext>
            </a:extLst>
          </p:cNvPr>
          <p:cNvSpPr/>
          <p:nvPr/>
        </p:nvSpPr>
        <p:spPr>
          <a:xfrm>
            <a:off x="9568545" y="1683726"/>
            <a:ext cx="304800" cy="21834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EE4D4C64-EBCD-875C-B119-896FD561036B}"/>
              </a:ext>
            </a:extLst>
          </p:cNvPr>
          <p:cNvSpPr/>
          <p:nvPr/>
        </p:nvSpPr>
        <p:spPr>
          <a:xfrm rot="5400000">
            <a:off x="5266602" y="623597"/>
            <a:ext cx="1172907" cy="7743714"/>
          </a:xfrm>
          <a:prstGeom prst="rightBrace">
            <a:avLst>
              <a:gd name="adj1" fmla="val 39218"/>
              <a:gd name="adj2" fmla="val 46805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3" name="그래픽 2" descr="따옴표 윤곽선">
            <a:extLst>
              <a:ext uri="{FF2B5EF4-FFF2-40B4-BE49-F238E27FC236}">
                <a16:creationId xmlns:a16="http://schemas.microsoft.com/office/drawing/2014/main" id="{4CA0BE86-0BF9-7F04-6FEB-5BE5DC542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128774" y="5184592"/>
            <a:ext cx="914400" cy="914400"/>
          </a:xfrm>
          <a:prstGeom prst="rtTriangle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6A14DA4-E52B-F30A-F145-BEC0E89F3883}"/>
              </a:ext>
            </a:extLst>
          </p:cNvPr>
          <p:cNvSpPr/>
          <p:nvPr/>
        </p:nvSpPr>
        <p:spPr>
          <a:xfrm>
            <a:off x="6025979" y="5804382"/>
            <a:ext cx="1537569" cy="369332"/>
          </a:xfrm>
          <a:prstGeom prst="rect">
            <a:avLst/>
          </a:prstGeom>
          <a:solidFill>
            <a:srgbClr val="FFF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4" name="그래픽 3" descr="따옴표 윤곽선">
            <a:extLst>
              <a:ext uri="{FF2B5EF4-FFF2-40B4-BE49-F238E27FC236}">
                <a16:creationId xmlns:a16="http://schemas.microsoft.com/office/drawing/2014/main" id="{26F55C14-BD1E-845A-3F92-75E1DA87C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7613" y="4844139"/>
            <a:ext cx="914400" cy="914400"/>
          </a:xfrm>
          <a:prstGeom prst="rtTriangle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FD32CB-C7A7-202B-5A58-893AB530062F}"/>
              </a:ext>
            </a:extLst>
          </p:cNvPr>
          <p:cNvSpPr txBox="1"/>
          <p:nvPr/>
        </p:nvSpPr>
        <p:spPr>
          <a:xfrm>
            <a:off x="3260034" y="5520770"/>
            <a:ext cx="5671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공휴일 및 기념일이 많은 </a:t>
            </a:r>
            <a:r>
              <a: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 달에 최고 매출액 기록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 </a:t>
            </a:r>
            <a:r>
              <a:rPr lang="fr-FR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holiday_anniversary “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공휴일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&amp;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기념일 파생 변수 </a:t>
            </a:r>
          </a:p>
        </p:txBody>
      </p:sp>
    </p:spTree>
    <p:extLst>
      <p:ext uri="{BB962C8B-B14F-4D97-AF65-F5344CB8AC3E}">
        <p14:creationId xmlns:p14="http://schemas.microsoft.com/office/powerpoint/2010/main" val="297377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03 EDA &amp;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전처리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7" name="AutoShape 6" descr="전구 ">
            <a:extLst>
              <a:ext uri="{FF2B5EF4-FFF2-40B4-BE49-F238E27FC236}">
                <a16:creationId xmlns:a16="http://schemas.microsoft.com/office/drawing/2014/main" id="{C988249D-0398-90B2-A1A9-FF342FF823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C1D1E-BD56-8B55-B48C-C00EDA262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43" y="1543319"/>
            <a:ext cx="5181857" cy="449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BA0BD7-C417-90EF-C8D1-2E3B69AC4F6A}"/>
              </a:ext>
            </a:extLst>
          </p:cNvPr>
          <p:cNvSpPr/>
          <p:nvPr/>
        </p:nvSpPr>
        <p:spPr>
          <a:xfrm>
            <a:off x="4132116" y="2124431"/>
            <a:ext cx="1675456" cy="11125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설명선: 굽은 선 11">
            <a:extLst>
              <a:ext uri="{FF2B5EF4-FFF2-40B4-BE49-F238E27FC236}">
                <a16:creationId xmlns:a16="http://schemas.microsoft.com/office/drawing/2014/main" id="{46432049-BF6E-FC9C-E544-30B5A2F9F612}"/>
              </a:ext>
            </a:extLst>
          </p:cNvPr>
          <p:cNvSpPr/>
          <p:nvPr/>
        </p:nvSpPr>
        <p:spPr>
          <a:xfrm>
            <a:off x="6627794" y="1915869"/>
            <a:ext cx="4809989" cy="906188"/>
          </a:xfrm>
          <a:prstGeom prst="borderCallout2">
            <a:avLst>
              <a:gd name="adj1" fmla="val 17348"/>
              <a:gd name="adj2" fmla="val -1204"/>
              <a:gd name="adj3" fmla="val 17348"/>
              <a:gd name="adj4" fmla="val -7426"/>
              <a:gd name="adj5" fmla="val 85709"/>
              <a:gd name="adj6" fmla="val -33960"/>
            </a:avLst>
          </a:prstGeom>
          <a:solidFill>
            <a:schemeClr val="bg1"/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공휴일 </a:t>
            </a:r>
            <a:r>
              <a: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&amp; </a:t>
            </a:r>
            <a:r>
              <a:rPr lang="ko-KR" altLang="en-US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기념일에 평균 지출 금액이 더 높다</a:t>
            </a:r>
            <a:r>
              <a:rPr lang="en-US" altLang="ko-KR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  <p:sp>
        <p:nvSpPr>
          <p:cNvPr id="13" name="아래쪽 화살표[D] 3">
            <a:extLst>
              <a:ext uri="{FF2B5EF4-FFF2-40B4-BE49-F238E27FC236}">
                <a16:creationId xmlns:a16="http://schemas.microsoft.com/office/drawing/2014/main" id="{4930119A-AAF5-3729-F71D-0D734A4FF9F3}"/>
              </a:ext>
            </a:extLst>
          </p:cNvPr>
          <p:cNvSpPr/>
          <p:nvPr/>
        </p:nvSpPr>
        <p:spPr>
          <a:xfrm>
            <a:off x="8685932" y="3051462"/>
            <a:ext cx="693713" cy="94001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7000">
                <a:srgbClr val="93C9EB"/>
              </a:gs>
              <a:gs pos="100000">
                <a:srgbClr val="93C9E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icrosoft GothicNeo" panose="020B0500000101010101" pitchFamily="50" charset="-127"/>
            </a:endParaRPr>
          </a:p>
        </p:txBody>
      </p:sp>
      <p:pic>
        <p:nvPicPr>
          <p:cNvPr id="4" name="그래픽 3" descr="따옴표 윤곽선">
            <a:extLst>
              <a:ext uri="{FF2B5EF4-FFF2-40B4-BE49-F238E27FC236}">
                <a16:creationId xmlns:a16="http://schemas.microsoft.com/office/drawing/2014/main" id="{79580F9B-4C7E-A403-1514-30E2B025C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0363457" y="4103081"/>
            <a:ext cx="914400" cy="914400"/>
          </a:xfrm>
          <a:prstGeom prst="rtTriangle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F817A5A-4E63-6AFF-85EA-FCAAA5FC6785}"/>
              </a:ext>
            </a:extLst>
          </p:cNvPr>
          <p:cNvSpPr/>
          <p:nvPr/>
        </p:nvSpPr>
        <p:spPr>
          <a:xfrm>
            <a:off x="9116377" y="4472202"/>
            <a:ext cx="1641270" cy="369332"/>
          </a:xfrm>
          <a:prstGeom prst="rect">
            <a:avLst/>
          </a:prstGeom>
          <a:solidFill>
            <a:srgbClr val="FFF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5" name="그래픽 4" descr="따옴표 윤곽선">
            <a:extLst>
              <a:ext uri="{FF2B5EF4-FFF2-40B4-BE49-F238E27FC236}">
                <a16:creationId xmlns:a16="http://schemas.microsoft.com/office/drawing/2014/main" id="{705FED4A-0060-89CA-839F-E404B15B4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5739" y="3768172"/>
            <a:ext cx="914400" cy="914400"/>
          </a:xfrm>
          <a:prstGeom prst="rtTriangle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EFD32CB-C7A7-202B-5A58-893AB530062F}"/>
              </a:ext>
            </a:extLst>
          </p:cNvPr>
          <p:cNvSpPr txBox="1"/>
          <p:nvPr/>
        </p:nvSpPr>
        <p:spPr>
          <a:xfrm>
            <a:off x="6196825" y="4472202"/>
            <a:ext cx="567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공휴일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&amp;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기념일에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고객 구매력 상승</a:t>
            </a:r>
          </a:p>
        </p:txBody>
      </p:sp>
    </p:spTree>
    <p:extLst>
      <p:ext uri="{BB962C8B-B14F-4D97-AF65-F5344CB8AC3E}">
        <p14:creationId xmlns:p14="http://schemas.microsoft.com/office/powerpoint/2010/main" val="1175242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03 EDA &amp;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전처리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7" name="AutoShape 6" descr="전구 ">
            <a:extLst>
              <a:ext uri="{FF2B5EF4-FFF2-40B4-BE49-F238E27FC236}">
                <a16:creationId xmlns:a16="http://schemas.microsoft.com/office/drawing/2014/main" id="{C988249D-0398-90B2-A1A9-FF342FF823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4C5898-63CB-FEE3-84DE-21165A739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82" y="1486079"/>
            <a:ext cx="11337435" cy="298115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E09A8E8-91D4-D2E6-63B9-782DA7598EBE}"/>
              </a:ext>
            </a:extLst>
          </p:cNvPr>
          <p:cNvSpPr/>
          <p:nvPr/>
        </p:nvSpPr>
        <p:spPr>
          <a:xfrm>
            <a:off x="4645843" y="1683726"/>
            <a:ext cx="3205113" cy="97820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BA0BD7-C417-90EF-C8D1-2E3B69AC4F6A}"/>
              </a:ext>
            </a:extLst>
          </p:cNvPr>
          <p:cNvSpPr/>
          <p:nvPr/>
        </p:nvSpPr>
        <p:spPr>
          <a:xfrm>
            <a:off x="8559604" y="1683726"/>
            <a:ext cx="3205113" cy="128493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A682C1-FC04-B168-2BF2-942D1D384F8F}"/>
              </a:ext>
            </a:extLst>
          </p:cNvPr>
          <p:cNvSpPr txBox="1"/>
          <p:nvPr/>
        </p:nvSpPr>
        <p:spPr>
          <a:xfrm>
            <a:off x="2235723" y="5185097"/>
            <a:ext cx="772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여성의 소비 지출액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 40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대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&amp; 30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대의 소비지출액에 주목할 필요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13B2170-5363-0D3E-ABF8-EFB22AF4287A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215319" y="2661927"/>
            <a:ext cx="2033081" cy="252317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2CB3E06-8068-ECB6-CF85-25A57F24CD2F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 flipH="1">
            <a:off x="6096000" y="2968659"/>
            <a:ext cx="4066161" cy="221643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따옴표 윤곽선">
            <a:extLst>
              <a:ext uri="{FF2B5EF4-FFF2-40B4-BE49-F238E27FC236}">
                <a16:creationId xmlns:a16="http://schemas.microsoft.com/office/drawing/2014/main" id="{EE35EBC0-AE92-C105-CD33-AD77CA9B6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675211" y="4810606"/>
            <a:ext cx="914400" cy="914400"/>
          </a:xfrm>
          <a:prstGeom prst="rtTriangle">
            <a:avLst/>
          </a:prstGeom>
        </p:spPr>
      </p:pic>
      <p:pic>
        <p:nvPicPr>
          <p:cNvPr id="5" name="그래픽 4" descr="따옴표 윤곽선">
            <a:extLst>
              <a:ext uri="{FF2B5EF4-FFF2-40B4-BE49-F238E27FC236}">
                <a16:creationId xmlns:a16="http://schemas.microsoft.com/office/drawing/2014/main" id="{8C374553-D26F-04CC-DC10-285AE3BE0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6798" y="4455363"/>
            <a:ext cx="914400" cy="914400"/>
          </a:xfrm>
          <a:prstGeom prst="rtTriangle">
            <a:avLst/>
          </a:prstGeom>
        </p:spPr>
      </p:pic>
    </p:spTree>
    <p:extLst>
      <p:ext uri="{BB962C8B-B14F-4D97-AF65-F5344CB8AC3E}">
        <p14:creationId xmlns:p14="http://schemas.microsoft.com/office/powerpoint/2010/main" val="401261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algn="ctr" rtl="0" eaLnBrk="1" fontAlgn="ctr" latinLnBrk="1" hangingPunct="1">
              <a:spcBef>
                <a:spcPts val="0"/>
              </a:spcBef>
              <a:spcAft>
                <a:spcPts val="0"/>
              </a:spcAft>
            </a:pPr>
            <a:endParaRPr lang="ko-KR" altLang="ko-KR" sz="1800" b="0" i="0" u="none" strike="noStrike" dirty="0">
              <a:effectLst/>
              <a:latin typeface="Arial" panose="020B0604020202020204" pitchFamily="34" charset="0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03 EDA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&amp;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전처리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7" name="AutoShape 6" descr="전구 ">
            <a:extLst>
              <a:ext uri="{FF2B5EF4-FFF2-40B4-BE49-F238E27FC236}">
                <a16:creationId xmlns:a16="http://schemas.microsoft.com/office/drawing/2014/main" id="{C988249D-0398-90B2-A1A9-FF342FF823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79330" y="33274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BFC07F7-9EEA-7822-B606-5658F4FB3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489398"/>
              </p:ext>
            </p:extLst>
          </p:nvPr>
        </p:nvGraphicFramePr>
        <p:xfrm>
          <a:off x="928291" y="1826507"/>
          <a:ext cx="3216122" cy="191701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1523083092"/>
                    </a:ext>
                  </a:extLst>
                </a:gridCol>
                <a:gridCol w="1956122">
                  <a:extLst>
                    <a:ext uri="{9D8B030D-6E8A-4147-A177-3AD203B41FA5}">
                      <a16:colId xmlns:a16="http://schemas.microsoft.com/office/drawing/2014/main" val="1187717035"/>
                    </a:ext>
                  </a:extLst>
                </a:gridCol>
              </a:tblGrid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변수명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설명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rgbClr val="B9D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937298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ma_fem_dv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성별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386465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ages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나이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39869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zon_hlv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지역 코드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39034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clac_hlv_nm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상품 대분류명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4615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32FDFC-2FE4-6458-44AA-68A4B056E2D8}"/>
              </a:ext>
            </a:extLst>
          </p:cNvPr>
          <p:cNvSpPr txBox="1"/>
          <p:nvPr/>
        </p:nvSpPr>
        <p:spPr>
          <a:xfrm>
            <a:off x="841691" y="1271440"/>
            <a:ext cx="243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LABELING</a:t>
            </a:r>
            <a:endParaRPr lang="ko-KR" altLang="en-US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80138-3961-66FB-1152-8D78FCF79CEF}"/>
              </a:ext>
            </a:extLst>
          </p:cNvPr>
          <p:cNvSpPr txBox="1"/>
          <p:nvPr/>
        </p:nvSpPr>
        <p:spPr>
          <a:xfrm>
            <a:off x="841691" y="4388505"/>
            <a:ext cx="243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 DROP</a:t>
            </a:r>
            <a:endParaRPr lang="ko-KR" altLang="en-US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E94E1-01C5-6B1F-7E43-C9D89D7BD654}"/>
              </a:ext>
            </a:extLst>
          </p:cNvPr>
          <p:cNvSpPr txBox="1"/>
          <p:nvPr/>
        </p:nvSpPr>
        <p:spPr>
          <a:xfrm>
            <a:off x="841691" y="5003470"/>
            <a:ext cx="6204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2020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년 데이터 제외 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2021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년 데이터만 사용하기 위함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8AF714-EAD4-8E48-1024-C2DEDFE02213}"/>
              </a:ext>
            </a:extLst>
          </p:cNvPr>
          <p:cNvSpPr txBox="1"/>
          <p:nvPr/>
        </p:nvSpPr>
        <p:spPr>
          <a:xfrm>
            <a:off x="6898956" y="2330380"/>
            <a:ext cx="243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 SPLIT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E6F039-92F4-845E-B66B-91AEDE2F4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829655"/>
              </p:ext>
            </p:extLst>
          </p:nvPr>
        </p:nvGraphicFramePr>
        <p:xfrm>
          <a:off x="8153891" y="3076413"/>
          <a:ext cx="3218716" cy="153361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1523083092"/>
                    </a:ext>
                  </a:extLst>
                </a:gridCol>
                <a:gridCol w="1958716">
                  <a:extLst>
                    <a:ext uri="{9D8B030D-6E8A-4147-A177-3AD203B41FA5}">
                      <a16:colId xmlns:a16="http://schemas.microsoft.com/office/drawing/2014/main" val="1187717035"/>
                    </a:ext>
                  </a:extLst>
                </a:gridCol>
              </a:tblGrid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변수명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예시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rgbClr val="B9D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937298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year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2021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386465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month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39869"/>
                  </a:ext>
                </a:extLst>
              </a:tr>
              <a:tr h="383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요일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icrosoft GothicNeo" panose="020B0500000101010101" pitchFamily="50" charset="-127"/>
                        <a:ea typeface="Microsoft GothicNeo" panose="020B05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0~6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까지 월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~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 표현</a:t>
                      </a:r>
                      <a:endParaRPr lang="en-US" altLang="ko-KR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39034"/>
                  </a:ext>
                </a:extLst>
              </a:tr>
            </a:tbl>
          </a:graphicData>
        </a:graphic>
      </p:graphicFrame>
      <p:sp>
        <p:nvSpPr>
          <p:cNvPr id="16" name="아래쪽 화살표[D] 3">
            <a:extLst>
              <a:ext uri="{FF2B5EF4-FFF2-40B4-BE49-F238E27FC236}">
                <a16:creationId xmlns:a16="http://schemas.microsoft.com/office/drawing/2014/main" id="{2780F2BE-782D-7C04-D2DA-A18EFF67E54B}"/>
              </a:ext>
            </a:extLst>
          </p:cNvPr>
          <p:cNvSpPr/>
          <p:nvPr/>
        </p:nvSpPr>
        <p:spPr>
          <a:xfrm rot="16200000">
            <a:off x="4323888" y="2566899"/>
            <a:ext cx="321930" cy="43623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7000">
                <a:srgbClr val="93C9EB"/>
              </a:gs>
              <a:gs pos="100000">
                <a:srgbClr val="93C9E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icrosoft GothicNeo" panose="020B0500000101010101" pitchFamily="50" charset="-127"/>
            </a:endParaRPr>
          </a:p>
        </p:txBody>
      </p:sp>
      <p:sp>
        <p:nvSpPr>
          <p:cNvPr id="24" name="모서리가 둥근 직사각형 84">
            <a:extLst>
              <a:ext uri="{FF2B5EF4-FFF2-40B4-BE49-F238E27FC236}">
                <a16:creationId xmlns:a16="http://schemas.microsoft.com/office/drawing/2014/main" id="{2AA9C418-B189-5B10-EEFA-9459E4A05ABB}"/>
              </a:ext>
            </a:extLst>
          </p:cNvPr>
          <p:cNvSpPr/>
          <p:nvPr/>
        </p:nvSpPr>
        <p:spPr>
          <a:xfrm>
            <a:off x="4755285" y="2567139"/>
            <a:ext cx="914034" cy="435748"/>
          </a:xfrm>
          <a:prstGeom prst="roundRect">
            <a:avLst>
              <a:gd name="adj" fmla="val 50000"/>
            </a:avLst>
          </a:prstGeom>
          <a:solidFill>
            <a:srgbClr val="93C9E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라벨링</a:t>
            </a:r>
            <a:endParaRPr lang="en-US" altLang="ko-KR" sz="105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5" name="아래쪽 화살표[D] 3">
            <a:extLst>
              <a:ext uri="{FF2B5EF4-FFF2-40B4-BE49-F238E27FC236}">
                <a16:creationId xmlns:a16="http://schemas.microsoft.com/office/drawing/2014/main" id="{15F2AEBB-A8E9-BC70-401E-90F9A8FE1343}"/>
              </a:ext>
            </a:extLst>
          </p:cNvPr>
          <p:cNvSpPr/>
          <p:nvPr/>
        </p:nvSpPr>
        <p:spPr>
          <a:xfrm rot="16200000">
            <a:off x="7663600" y="3622357"/>
            <a:ext cx="321930" cy="43623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7000">
                <a:srgbClr val="93C9EB"/>
              </a:gs>
              <a:gs pos="100000">
                <a:srgbClr val="93C9E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icrosoft GothicNeo" panose="020B0500000101010101" pitchFamily="50" charset="-127"/>
            </a:endParaRPr>
          </a:p>
        </p:txBody>
      </p:sp>
      <p:sp>
        <p:nvSpPr>
          <p:cNvPr id="26" name="모서리가 둥근 직사각형 84">
            <a:extLst>
              <a:ext uri="{FF2B5EF4-FFF2-40B4-BE49-F238E27FC236}">
                <a16:creationId xmlns:a16="http://schemas.microsoft.com/office/drawing/2014/main" id="{31AD130C-985A-D2B5-4F59-ECA29331111C}"/>
              </a:ext>
            </a:extLst>
          </p:cNvPr>
          <p:cNvSpPr/>
          <p:nvPr/>
        </p:nvSpPr>
        <p:spPr>
          <a:xfrm>
            <a:off x="6606552" y="3622597"/>
            <a:ext cx="914034" cy="435748"/>
          </a:xfrm>
          <a:prstGeom prst="roundRect">
            <a:avLst>
              <a:gd name="adj" fmla="val 50000"/>
            </a:avLst>
          </a:prstGeom>
          <a:solidFill>
            <a:srgbClr val="93C9E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de_dt</a:t>
            </a:r>
            <a:endParaRPr lang="en-US" altLang="ko-KR" sz="105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A096D41-498C-E0AD-92C9-798DAA0322BF}"/>
              </a:ext>
            </a:extLst>
          </p:cNvPr>
          <p:cNvCxnSpPr>
            <a:cxnSpLocks/>
          </p:cNvCxnSpPr>
          <p:nvPr/>
        </p:nvCxnSpPr>
        <p:spPr>
          <a:xfrm>
            <a:off x="6096001" y="252037"/>
            <a:ext cx="0" cy="6353926"/>
          </a:xfrm>
          <a:prstGeom prst="line">
            <a:avLst/>
          </a:prstGeom>
          <a:ln w="38100">
            <a:solidFill>
              <a:srgbClr val="EDEDE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414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03 EDA &amp;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전처리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-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상품 구매 건수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7" name="AutoShape 6" descr="전구 ">
            <a:extLst>
              <a:ext uri="{FF2B5EF4-FFF2-40B4-BE49-F238E27FC236}">
                <a16:creationId xmlns:a16="http://schemas.microsoft.com/office/drawing/2014/main" id="{C988249D-0398-90B2-A1A9-FF342FF823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8834EF-87A4-93B1-BB45-E4BA4E1E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33" y="909399"/>
            <a:ext cx="10786734" cy="3828143"/>
          </a:xfrm>
          <a:prstGeom prst="rect">
            <a:avLst/>
          </a:prstGeom>
        </p:spPr>
      </p:pic>
      <p:sp>
        <p:nvSpPr>
          <p:cNvPr id="9" name="모서리가 둥근 직사각형 6">
            <a:extLst>
              <a:ext uri="{FF2B5EF4-FFF2-40B4-BE49-F238E27FC236}">
                <a16:creationId xmlns:a16="http://schemas.microsoft.com/office/drawing/2014/main" id="{80C93241-9BEE-DD97-93AE-679E0BA2A674}"/>
              </a:ext>
            </a:extLst>
          </p:cNvPr>
          <p:cNvSpPr/>
          <p:nvPr/>
        </p:nvSpPr>
        <p:spPr>
          <a:xfrm>
            <a:off x="851210" y="5082670"/>
            <a:ext cx="10794380" cy="624468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상품 구매 건수에서 연령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(30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대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40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대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),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여성의 높은 비율을 가지고 있음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특정 지역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(Z17, Z10)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지역의 구매건수가 높았음</a:t>
            </a:r>
            <a:endParaRPr kumimoji="1" lang="ko-Kore-KR" altLang="en-US" b="1" dirty="0">
              <a:solidFill>
                <a:schemeClr val="tx1"/>
              </a:solidFill>
              <a:latin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75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03 EDA &amp;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전처리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-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상품 구매 건수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7" name="AutoShape 6" descr="전구 ">
            <a:extLst>
              <a:ext uri="{FF2B5EF4-FFF2-40B4-BE49-F238E27FC236}">
                <a16:creationId xmlns:a16="http://schemas.microsoft.com/office/drawing/2014/main" id="{C988249D-0398-90B2-A1A9-FF342FF823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AB05DA-D2B1-8D8E-D843-90C8444B6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27" y="909399"/>
            <a:ext cx="10750145" cy="3721899"/>
          </a:xfrm>
          <a:prstGeom prst="rect">
            <a:avLst/>
          </a:prstGeom>
        </p:spPr>
      </p:pic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644389A1-01B8-0FDC-28B5-8AA456372EFC}"/>
              </a:ext>
            </a:extLst>
          </p:cNvPr>
          <p:cNvSpPr/>
          <p:nvPr/>
        </p:nvSpPr>
        <p:spPr>
          <a:xfrm>
            <a:off x="851210" y="5071151"/>
            <a:ext cx="10794380" cy="624468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5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월에 가장 많은 상품 구매가 이루어졌고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11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월에 저조한 구매 형태를 보임</a:t>
            </a:r>
            <a:endParaRPr kumimoji="1" lang="en-US" altLang="ko-KR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b="1" dirty="0">
                <a:solidFill>
                  <a:schemeClr val="tx1"/>
                </a:solidFill>
                <a:latin typeface="Microsoft GothicNeo" panose="020B0500000101010101" pitchFamily="50" charset="-127"/>
              </a:rPr>
              <a:t>토요일에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상품 구매가 가장 높게 나타났고 화요일에 가장 낮게 나타남</a:t>
            </a:r>
            <a:endParaRPr kumimoji="1" lang="ko-Kore-KR" altLang="en-US" b="1" dirty="0">
              <a:solidFill>
                <a:schemeClr val="tx1"/>
              </a:solidFill>
              <a:latin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8946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EFF26FA-1182-474C-90E6-45F397AB3DD4}"/>
              </a:ext>
            </a:extLst>
          </p:cNvPr>
          <p:cNvGrpSpPr/>
          <p:nvPr/>
        </p:nvGrpSpPr>
        <p:grpSpPr>
          <a:xfrm>
            <a:off x="6113356" y="2803458"/>
            <a:ext cx="3329767" cy="1771631"/>
            <a:chOff x="5025798" y="2645388"/>
            <a:chExt cx="3329767" cy="1771631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DA089AA3-0915-4BFE-9549-ED690EB7E487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5025798" y="4416177"/>
              <a:ext cx="1453532" cy="842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원호 58">
              <a:extLst>
                <a:ext uri="{FF2B5EF4-FFF2-40B4-BE49-F238E27FC236}">
                  <a16:creationId xmlns:a16="http://schemas.microsoft.com/office/drawing/2014/main" id="{33A0916E-A4E8-4054-A395-70557E8B9BD4}"/>
                </a:ext>
              </a:extLst>
            </p:cNvPr>
            <p:cNvSpPr/>
            <p:nvPr/>
          </p:nvSpPr>
          <p:spPr>
            <a:xfrm rot="5400000">
              <a:off x="6340995" y="412738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924EC17E-4DBF-4698-9826-6B40F8D9E9C9}"/>
                </a:ext>
              </a:extLst>
            </p:cNvPr>
            <p:cNvCxnSpPr>
              <a:cxnSpLocks/>
              <a:stCxn id="59" idx="0"/>
              <a:endCxn id="61" idx="0"/>
            </p:cNvCxnSpPr>
            <p:nvPr/>
          </p:nvCxnSpPr>
          <p:spPr>
            <a:xfrm flipV="1">
              <a:off x="6627260" y="2771620"/>
              <a:ext cx="255481" cy="1527818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EF67D17C-FB09-491F-BAC5-BBDF307D9CF4}"/>
                </a:ext>
              </a:extLst>
            </p:cNvPr>
            <p:cNvSpPr/>
            <p:nvPr/>
          </p:nvSpPr>
          <p:spPr>
            <a:xfrm rot="16200000">
              <a:off x="6881586" y="264538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19138196-1241-4F88-8C92-ECDB2179C6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8870" y="2646897"/>
              <a:ext cx="1326695" cy="804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/>
          <p:cNvGrpSpPr/>
          <p:nvPr/>
        </p:nvGrpSpPr>
        <p:grpSpPr>
          <a:xfrm>
            <a:off x="7969144" y="2799618"/>
            <a:ext cx="2144713" cy="1771631"/>
            <a:chOff x="6997755" y="2075490"/>
            <a:chExt cx="2144713" cy="1771631"/>
          </a:xfrm>
        </p:grpSpPr>
        <p:sp>
          <p:nvSpPr>
            <p:cNvPr id="64" name="원호 63">
              <a:extLst>
                <a:ext uri="{FF2B5EF4-FFF2-40B4-BE49-F238E27FC236}">
                  <a16:creationId xmlns:a16="http://schemas.microsoft.com/office/drawing/2014/main" id="{9F4F9750-7424-4618-8D58-84F532BEBCEB}"/>
                </a:ext>
              </a:extLst>
            </p:cNvPr>
            <p:cNvSpPr/>
            <p:nvPr/>
          </p:nvSpPr>
          <p:spPr>
            <a:xfrm rot="16200000">
              <a:off x="8853543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C926A4A-38D4-453A-8240-6872EFAE8248}"/>
                </a:ext>
              </a:extLst>
            </p:cNvPr>
            <p:cNvCxnSpPr>
              <a:cxnSpLocks/>
              <a:endCxn id="66" idx="2"/>
            </p:cNvCxnSpPr>
            <p:nvPr/>
          </p:nvCxnSpPr>
          <p:spPr>
            <a:xfrm flipV="1">
              <a:off x="6997755" y="3846279"/>
              <a:ext cx="1453532" cy="842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원호 65">
              <a:extLst>
                <a:ext uri="{FF2B5EF4-FFF2-40B4-BE49-F238E27FC236}">
                  <a16:creationId xmlns:a16="http://schemas.microsoft.com/office/drawing/2014/main" id="{075F0B37-2D13-4AF9-87F6-04CFF222E886}"/>
                </a:ext>
              </a:extLst>
            </p:cNvPr>
            <p:cNvSpPr/>
            <p:nvPr/>
          </p:nvSpPr>
          <p:spPr>
            <a:xfrm rot="5400000">
              <a:off x="8312952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1413F740-B05B-43E2-8D3B-A92C7A49545C}"/>
                </a:ext>
              </a:extLst>
            </p:cNvPr>
            <p:cNvCxnSpPr>
              <a:cxnSpLocks/>
              <a:stCxn id="66" idx="0"/>
              <a:endCxn id="64" idx="0"/>
            </p:cNvCxnSpPr>
            <p:nvPr/>
          </p:nvCxnSpPr>
          <p:spPr>
            <a:xfrm flipV="1">
              <a:off x="8599217" y="2201722"/>
              <a:ext cx="255481" cy="1527818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타원 74">
            <a:extLst>
              <a:ext uri="{FF2B5EF4-FFF2-40B4-BE49-F238E27FC236}">
                <a16:creationId xmlns:a16="http://schemas.microsoft.com/office/drawing/2014/main" id="{2393B467-0F27-4CF6-8C87-EFABEFE3BC88}"/>
              </a:ext>
            </a:extLst>
          </p:cNvPr>
          <p:cNvSpPr/>
          <p:nvPr/>
        </p:nvSpPr>
        <p:spPr>
          <a:xfrm>
            <a:off x="6013846" y="4442666"/>
            <a:ext cx="255482" cy="25548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4</a:t>
            </a:r>
            <a:endParaRPr lang="ko-KR" altLang="en-US" sz="1100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C889A329-5C47-4003-AA05-D8DA1FDE5CEF}"/>
              </a:ext>
            </a:extLst>
          </p:cNvPr>
          <p:cNvSpPr/>
          <p:nvPr/>
        </p:nvSpPr>
        <p:spPr>
          <a:xfrm>
            <a:off x="7840791" y="4434986"/>
            <a:ext cx="255482" cy="25548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5</a:t>
            </a:r>
            <a:endParaRPr lang="ko-KR" altLang="en-US" sz="1100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27C5FFEB-7EB7-49C5-8229-D7C46CC22EC9}"/>
              </a:ext>
            </a:extLst>
          </p:cNvPr>
          <p:cNvGrpSpPr/>
          <p:nvPr/>
        </p:nvGrpSpPr>
        <p:grpSpPr>
          <a:xfrm rot="10800000">
            <a:off x="9969394" y="2799618"/>
            <a:ext cx="1597995" cy="1762838"/>
            <a:chOff x="10625816" y="4555975"/>
            <a:chExt cx="1597995" cy="1762838"/>
          </a:xfrm>
        </p:grpSpPr>
        <p:sp>
          <p:nvSpPr>
            <p:cNvPr id="78" name="원호 77">
              <a:extLst>
                <a:ext uri="{FF2B5EF4-FFF2-40B4-BE49-F238E27FC236}">
                  <a16:creationId xmlns:a16="http://schemas.microsoft.com/office/drawing/2014/main" id="{C7D246F9-324E-44B2-A2AF-E0075312E619}"/>
                </a:ext>
              </a:extLst>
            </p:cNvPr>
            <p:cNvSpPr/>
            <p:nvPr/>
          </p:nvSpPr>
          <p:spPr>
            <a:xfrm rot="16200000">
              <a:off x="10625817" y="4555975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93C9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C2931590-EE0F-427C-9A14-6CA951503B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4556724"/>
              <a:ext cx="1152000" cy="709"/>
            </a:xfrm>
            <a:prstGeom prst="line">
              <a:avLst/>
            </a:prstGeom>
            <a:ln w="38100">
              <a:solidFill>
                <a:srgbClr val="93C9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12CE014-78D8-40FF-A1E8-20AFC10DC253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>
              <a:off x="10625818" y="4700438"/>
              <a:ext cx="53" cy="1469233"/>
            </a:xfrm>
            <a:prstGeom prst="line">
              <a:avLst/>
            </a:prstGeom>
            <a:ln w="38100">
              <a:solidFill>
                <a:srgbClr val="93C9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원호 80">
              <a:extLst>
                <a:ext uri="{FF2B5EF4-FFF2-40B4-BE49-F238E27FC236}">
                  <a16:creationId xmlns:a16="http://schemas.microsoft.com/office/drawing/2014/main" id="{5FD46A57-BCDF-4580-B125-AEA0D9795DE3}"/>
                </a:ext>
              </a:extLst>
            </p:cNvPr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93C9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7ACD10A-B804-4D55-B377-883D5B0EE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rgbClr val="93C9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타원 82">
            <a:extLst>
              <a:ext uri="{FF2B5EF4-FFF2-40B4-BE49-F238E27FC236}">
                <a16:creationId xmlns:a16="http://schemas.microsoft.com/office/drawing/2014/main" id="{3ED881B1-E568-4D13-A33E-FD79ADDD0ED2}"/>
              </a:ext>
            </a:extLst>
          </p:cNvPr>
          <p:cNvSpPr/>
          <p:nvPr/>
        </p:nvSpPr>
        <p:spPr>
          <a:xfrm>
            <a:off x="10094456" y="4427306"/>
            <a:ext cx="255482" cy="255482"/>
          </a:xfrm>
          <a:prstGeom prst="ellipse">
            <a:avLst/>
          </a:prstGeom>
          <a:solidFill>
            <a:srgbClr val="93C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6</a:t>
            </a:r>
            <a:endParaRPr lang="ko-KR" altLang="en-US" sz="1100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F05AA83E-AC00-B4A8-2B9B-A015AE77F791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CONTENTS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E53AC6-8F73-810D-1214-24E6FCBC748C}"/>
              </a:ext>
            </a:extLst>
          </p:cNvPr>
          <p:cNvGrpSpPr/>
          <p:nvPr/>
        </p:nvGrpSpPr>
        <p:grpSpPr>
          <a:xfrm>
            <a:off x="539393" y="2688824"/>
            <a:ext cx="5330018" cy="2009550"/>
            <a:chOff x="1342917" y="2691881"/>
            <a:chExt cx="5330018" cy="200955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12B1671-299B-405A-ACDF-E45E67A0A93C}"/>
                </a:ext>
              </a:extLst>
            </p:cNvPr>
            <p:cNvGrpSpPr/>
            <p:nvPr/>
          </p:nvGrpSpPr>
          <p:grpSpPr>
            <a:xfrm>
              <a:off x="1342917" y="2806741"/>
              <a:ext cx="3474230" cy="1771631"/>
              <a:chOff x="1169759" y="2653068"/>
              <a:chExt cx="3474230" cy="1771631"/>
            </a:xfrm>
          </p:grpSpPr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0F1E2500-D4CE-44F4-B1C0-F7A1A474D05E}"/>
                  </a:ext>
                </a:extLst>
              </p:cNvPr>
              <p:cNvSpPr/>
              <p:nvPr/>
            </p:nvSpPr>
            <p:spPr>
              <a:xfrm rot="16200000">
                <a:off x="1169760" y="2661861"/>
                <a:ext cx="288925" cy="288925"/>
              </a:xfrm>
              <a:prstGeom prst="arc">
                <a:avLst>
                  <a:gd name="adj1" fmla="val 16200000"/>
                  <a:gd name="adj2" fmla="val 117151"/>
                </a:avLst>
              </a:prstGeom>
              <a:ln w="38100">
                <a:solidFill>
                  <a:srgbClr val="93C9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698C3FF9-A119-482E-B5CD-0A47F294C2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14222" y="2662610"/>
                <a:ext cx="1152000" cy="709"/>
              </a:xfrm>
              <a:prstGeom prst="line">
                <a:avLst/>
              </a:prstGeom>
              <a:ln w="38100">
                <a:solidFill>
                  <a:srgbClr val="93C9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6E73CE01-4FAF-4E00-ADA4-C3B56F990D57}"/>
                  </a:ext>
                </a:extLst>
              </p:cNvPr>
              <p:cNvCxnSpPr>
                <a:cxnSpLocks/>
                <a:endCxn id="45" idx="2"/>
              </p:cNvCxnSpPr>
              <p:nvPr/>
            </p:nvCxnSpPr>
            <p:spPr>
              <a:xfrm>
                <a:off x="1169761" y="2806324"/>
                <a:ext cx="53" cy="1469233"/>
              </a:xfrm>
              <a:prstGeom prst="line">
                <a:avLst/>
              </a:prstGeom>
              <a:ln w="38100">
                <a:solidFill>
                  <a:srgbClr val="93C9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원호 44">
                <a:extLst>
                  <a:ext uri="{FF2B5EF4-FFF2-40B4-BE49-F238E27FC236}">
                    <a16:creationId xmlns:a16="http://schemas.microsoft.com/office/drawing/2014/main" id="{9E5F23A3-8858-4AEB-9C31-AFE94F8C053A}"/>
                  </a:ext>
                </a:extLst>
              </p:cNvPr>
              <p:cNvSpPr/>
              <p:nvPr/>
            </p:nvSpPr>
            <p:spPr>
              <a:xfrm rot="10800000">
                <a:off x="1169759" y="4135063"/>
                <a:ext cx="288925" cy="288925"/>
              </a:xfrm>
              <a:prstGeom prst="arc">
                <a:avLst>
                  <a:gd name="adj1" fmla="val 16200000"/>
                  <a:gd name="adj2" fmla="val 94459"/>
                </a:avLst>
              </a:prstGeom>
              <a:ln w="38100">
                <a:solidFill>
                  <a:srgbClr val="93C9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BC87B117-E54E-4039-8303-D0C459DC5A0B}"/>
                  </a:ext>
                </a:extLst>
              </p:cNvPr>
              <p:cNvCxnSpPr>
                <a:cxnSpLocks/>
                <a:endCxn id="47" idx="2"/>
              </p:cNvCxnSpPr>
              <p:nvPr/>
            </p:nvCxnSpPr>
            <p:spPr>
              <a:xfrm flipV="1">
                <a:off x="1314222" y="4423857"/>
                <a:ext cx="1453532" cy="842"/>
              </a:xfrm>
              <a:prstGeom prst="line">
                <a:avLst/>
              </a:prstGeom>
              <a:ln w="38100">
                <a:solidFill>
                  <a:srgbClr val="93C9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원호 46">
                <a:extLst>
                  <a:ext uri="{FF2B5EF4-FFF2-40B4-BE49-F238E27FC236}">
                    <a16:creationId xmlns:a16="http://schemas.microsoft.com/office/drawing/2014/main" id="{69D224AB-E8CE-45DD-BB57-A008D2DDA3E6}"/>
                  </a:ext>
                </a:extLst>
              </p:cNvPr>
              <p:cNvSpPr/>
              <p:nvPr/>
            </p:nvSpPr>
            <p:spPr>
              <a:xfrm rot="5400000">
                <a:off x="2629419" y="4135062"/>
                <a:ext cx="288925" cy="288925"/>
              </a:xfrm>
              <a:prstGeom prst="arc">
                <a:avLst>
                  <a:gd name="adj1" fmla="val 16860700"/>
                  <a:gd name="adj2" fmla="val 145870"/>
                </a:avLst>
              </a:prstGeom>
              <a:ln w="38100">
                <a:solidFill>
                  <a:srgbClr val="93C9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49D70455-2178-495E-B9A6-48706B466CA3}"/>
                  </a:ext>
                </a:extLst>
              </p:cNvPr>
              <p:cNvCxnSpPr>
                <a:cxnSpLocks/>
                <a:stCxn id="47" idx="0"/>
                <a:endCxn id="49" idx="0"/>
              </p:cNvCxnSpPr>
              <p:nvPr/>
            </p:nvCxnSpPr>
            <p:spPr>
              <a:xfrm flipV="1">
                <a:off x="2915684" y="2779300"/>
                <a:ext cx="255481" cy="1527818"/>
              </a:xfrm>
              <a:prstGeom prst="line">
                <a:avLst/>
              </a:prstGeom>
              <a:ln w="38100">
                <a:solidFill>
                  <a:srgbClr val="93C9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원호 48">
                <a:extLst>
                  <a:ext uri="{FF2B5EF4-FFF2-40B4-BE49-F238E27FC236}">
                    <a16:creationId xmlns:a16="http://schemas.microsoft.com/office/drawing/2014/main" id="{E0D7E776-7C20-4380-91E5-A98CACFA7363}"/>
                  </a:ext>
                </a:extLst>
              </p:cNvPr>
              <p:cNvSpPr/>
              <p:nvPr/>
            </p:nvSpPr>
            <p:spPr>
              <a:xfrm rot="16200000">
                <a:off x="3170010" y="2653068"/>
                <a:ext cx="288925" cy="288925"/>
              </a:xfrm>
              <a:prstGeom prst="arc">
                <a:avLst>
                  <a:gd name="adj1" fmla="val 16634984"/>
                  <a:gd name="adj2" fmla="val 126253"/>
                </a:avLst>
              </a:prstGeom>
              <a:ln w="38100">
                <a:solidFill>
                  <a:srgbClr val="93C9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C096FFA3-9B03-4A34-8772-B70DF0A1E7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7294" y="2654577"/>
                <a:ext cx="1326695" cy="804"/>
              </a:xfrm>
              <a:prstGeom prst="line">
                <a:avLst/>
              </a:prstGeom>
              <a:ln w="38100">
                <a:solidFill>
                  <a:srgbClr val="93C9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4BE6865-6F49-453C-966A-FB2D6C6D772C}"/>
                </a:ext>
              </a:extLst>
            </p:cNvPr>
            <p:cNvGrpSpPr/>
            <p:nvPr/>
          </p:nvGrpSpPr>
          <p:grpSpPr>
            <a:xfrm>
              <a:off x="3343168" y="2802901"/>
              <a:ext cx="3329767" cy="1771631"/>
              <a:chOff x="3170010" y="2649228"/>
              <a:chExt cx="3329767" cy="1771631"/>
            </a:xfrm>
          </p:grpSpPr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56B55DFE-005D-43D4-B54D-91F60BA38457}"/>
                  </a:ext>
                </a:extLst>
              </p:cNvPr>
              <p:cNvCxnSpPr>
                <a:cxnSpLocks/>
                <a:endCxn id="53" idx="2"/>
              </p:cNvCxnSpPr>
              <p:nvPr/>
            </p:nvCxnSpPr>
            <p:spPr>
              <a:xfrm flipV="1">
                <a:off x="3170010" y="4420017"/>
                <a:ext cx="1453532" cy="842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원호 52">
                <a:extLst>
                  <a:ext uri="{FF2B5EF4-FFF2-40B4-BE49-F238E27FC236}">
                    <a16:creationId xmlns:a16="http://schemas.microsoft.com/office/drawing/2014/main" id="{1FAFFFE8-59A3-4ACF-A344-F7D2FBEFEC33}"/>
                  </a:ext>
                </a:extLst>
              </p:cNvPr>
              <p:cNvSpPr/>
              <p:nvPr/>
            </p:nvSpPr>
            <p:spPr>
              <a:xfrm rot="5400000">
                <a:off x="4485207" y="4131222"/>
                <a:ext cx="288925" cy="288925"/>
              </a:xfrm>
              <a:prstGeom prst="arc">
                <a:avLst>
                  <a:gd name="adj1" fmla="val 16860700"/>
                  <a:gd name="adj2" fmla="val 145870"/>
                </a:avLst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DEE3F18E-7DE9-4273-B733-7BAD0CF0B6D1}"/>
                  </a:ext>
                </a:extLst>
              </p:cNvPr>
              <p:cNvCxnSpPr>
                <a:cxnSpLocks/>
                <a:stCxn id="53" idx="0"/>
                <a:endCxn id="55" idx="0"/>
              </p:cNvCxnSpPr>
              <p:nvPr/>
            </p:nvCxnSpPr>
            <p:spPr>
              <a:xfrm flipV="1">
                <a:off x="4771472" y="2775460"/>
                <a:ext cx="255481" cy="1527818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원호 54">
                <a:extLst>
                  <a:ext uri="{FF2B5EF4-FFF2-40B4-BE49-F238E27FC236}">
                    <a16:creationId xmlns:a16="http://schemas.microsoft.com/office/drawing/2014/main" id="{C511AA73-F009-4A1A-8F98-2EA827756F8F}"/>
                  </a:ext>
                </a:extLst>
              </p:cNvPr>
              <p:cNvSpPr/>
              <p:nvPr/>
            </p:nvSpPr>
            <p:spPr>
              <a:xfrm rot="16200000">
                <a:off x="5025798" y="2649228"/>
                <a:ext cx="288925" cy="288925"/>
              </a:xfrm>
              <a:prstGeom prst="arc">
                <a:avLst>
                  <a:gd name="adj1" fmla="val 16634984"/>
                  <a:gd name="adj2" fmla="val 126253"/>
                </a:avLst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B4F547F8-45A0-49F6-808C-735D4351B2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3082" y="2650737"/>
                <a:ext cx="1326695" cy="804"/>
              </a:xfrm>
              <a:prstGeom prst="line">
                <a:avLst/>
              </a:prstGeom>
              <a:ln w="381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EE95989-0091-46D4-9AF8-A3DA6B51C674}"/>
                </a:ext>
              </a:extLst>
            </p:cNvPr>
            <p:cNvSpPr/>
            <p:nvPr/>
          </p:nvSpPr>
          <p:spPr>
            <a:xfrm>
              <a:off x="3288722" y="3487701"/>
              <a:ext cx="1638656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</a:rPr>
                <a:t>02 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</a:rPr>
                <a:t>데이터 병합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240F30DB-9AE1-4BC2-B132-A5B44B26928D}"/>
                </a:ext>
              </a:extLst>
            </p:cNvPr>
            <p:cNvSpPr/>
            <p:nvPr/>
          </p:nvSpPr>
          <p:spPr>
            <a:xfrm>
              <a:off x="2567558" y="2691881"/>
              <a:ext cx="255482" cy="255482"/>
            </a:xfrm>
            <a:prstGeom prst="ellipse">
              <a:avLst/>
            </a:prstGeom>
            <a:solidFill>
              <a:srgbClr val="93C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prstClr val="whit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</a:rPr>
                <a:t>1</a:t>
              </a:r>
              <a:endParaRPr lang="ko-KR" altLang="en-US" sz="1100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A76C424-F51D-4E9D-8CED-55FDB208F97E}"/>
                </a:ext>
              </a:extLst>
            </p:cNvPr>
            <p:cNvSpPr/>
            <p:nvPr/>
          </p:nvSpPr>
          <p:spPr>
            <a:xfrm>
              <a:off x="3272501" y="4445949"/>
              <a:ext cx="255482" cy="25548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prstClr val="whit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</a:rPr>
                <a:t>2</a:t>
              </a:r>
              <a:endParaRPr lang="ko-KR" altLang="en-US" sz="1100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69A0630-9928-12F7-C954-C467DF188060}"/>
                </a:ext>
              </a:extLst>
            </p:cNvPr>
            <p:cNvSpPr/>
            <p:nvPr/>
          </p:nvSpPr>
          <p:spPr>
            <a:xfrm>
              <a:off x="1378177" y="3515692"/>
              <a:ext cx="1792834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</a:rPr>
                <a:t>01 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</a:rPr>
                <a:t>주제 선정 배경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</a:rPr>
                <a:t> 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EF6674-E2C6-690B-7605-92A55F07EE98}"/>
              </a:ext>
            </a:extLst>
          </p:cNvPr>
          <p:cNvSpPr/>
          <p:nvPr/>
        </p:nvSpPr>
        <p:spPr>
          <a:xfrm>
            <a:off x="6031032" y="3492098"/>
            <a:ext cx="163865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04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분류 모델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EDC697-DB81-127B-A352-54A9B9160CC6}"/>
              </a:ext>
            </a:extLst>
          </p:cNvPr>
          <p:cNvSpPr/>
          <p:nvPr/>
        </p:nvSpPr>
        <p:spPr>
          <a:xfrm>
            <a:off x="7931948" y="3494798"/>
            <a:ext cx="1638656" cy="377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05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예측 모델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22BDF0-66C4-B4D1-1C53-FB58D4D8A4F6}"/>
              </a:ext>
            </a:extLst>
          </p:cNvPr>
          <p:cNvSpPr/>
          <p:nvPr/>
        </p:nvSpPr>
        <p:spPr>
          <a:xfrm>
            <a:off x="9876832" y="3495012"/>
            <a:ext cx="1638656" cy="377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06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마케팅 활용방안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3D4FB5C-F331-0DCC-DD91-500D79772665}"/>
              </a:ext>
            </a:extLst>
          </p:cNvPr>
          <p:cNvGrpSpPr/>
          <p:nvPr/>
        </p:nvGrpSpPr>
        <p:grpSpPr>
          <a:xfrm>
            <a:off x="4334106" y="2795778"/>
            <a:ext cx="3329767" cy="1771631"/>
            <a:chOff x="5025798" y="2645388"/>
            <a:chExt cx="3329767" cy="1771631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60D0BA5-7915-F5C5-8832-5246BA9D7A1C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5025798" y="4416177"/>
              <a:ext cx="1453532" cy="842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55108FCC-F1BA-59C0-25F6-89C59278161B}"/>
                </a:ext>
              </a:extLst>
            </p:cNvPr>
            <p:cNvSpPr/>
            <p:nvPr/>
          </p:nvSpPr>
          <p:spPr>
            <a:xfrm rot="5400000">
              <a:off x="6340995" y="412738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F5DD109-3B72-DF79-7A77-5AC6101A7E47}"/>
                </a:ext>
              </a:extLst>
            </p:cNvPr>
            <p:cNvCxnSpPr>
              <a:cxnSpLocks/>
              <a:stCxn id="21" idx="0"/>
              <a:endCxn id="26" idx="0"/>
            </p:cNvCxnSpPr>
            <p:nvPr/>
          </p:nvCxnSpPr>
          <p:spPr>
            <a:xfrm flipV="1">
              <a:off x="6627260" y="2771620"/>
              <a:ext cx="255481" cy="1527818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원호 25">
              <a:extLst>
                <a:ext uri="{FF2B5EF4-FFF2-40B4-BE49-F238E27FC236}">
                  <a16:creationId xmlns:a16="http://schemas.microsoft.com/office/drawing/2014/main" id="{7720E0B6-16C2-E62E-90AE-53B5298C8AD6}"/>
                </a:ext>
              </a:extLst>
            </p:cNvPr>
            <p:cNvSpPr/>
            <p:nvPr/>
          </p:nvSpPr>
          <p:spPr>
            <a:xfrm rot="16200000">
              <a:off x="6881586" y="264538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A330B587-99C2-235B-CAF0-D5E19D063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8870" y="2646897"/>
              <a:ext cx="1326695" cy="804"/>
            </a:xfrm>
            <a:prstGeom prst="line">
              <a:avLst/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FF60DC85-C90D-F8D3-F491-DF078DC4FD56}"/>
              </a:ext>
            </a:extLst>
          </p:cNvPr>
          <p:cNvSpPr/>
          <p:nvPr/>
        </p:nvSpPr>
        <p:spPr>
          <a:xfrm>
            <a:off x="4234596" y="4434986"/>
            <a:ext cx="255482" cy="25548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3</a:t>
            </a:r>
            <a:endParaRPr lang="ko-KR" altLang="en-US" sz="1100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06C206D-653F-FDFA-84FD-46356EE40242}"/>
              </a:ext>
            </a:extLst>
          </p:cNvPr>
          <p:cNvSpPr/>
          <p:nvPr/>
        </p:nvSpPr>
        <p:spPr>
          <a:xfrm>
            <a:off x="4251782" y="3484418"/>
            <a:ext cx="163865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03 EDA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&amp;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전처리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232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03 EDA &amp;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전처리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-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상품 대분류 분석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7" name="AutoShape 6" descr="전구 ">
            <a:extLst>
              <a:ext uri="{FF2B5EF4-FFF2-40B4-BE49-F238E27FC236}">
                <a16:creationId xmlns:a16="http://schemas.microsoft.com/office/drawing/2014/main" id="{C988249D-0398-90B2-A1A9-FF342FF823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7FE4C46-8033-B459-4469-F6F55D7D3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17" y="1162381"/>
            <a:ext cx="5442112" cy="315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EA9E90A0-BFA7-1CE2-22C4-A9CB529C5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162381"/>
            <a:ext cx="4986696" cy="315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직사각형 6">
            <a:extLst>
              <a:ext uri="{FF2B5EF4-FFF2-40B4-BE49-F238E27FC236}">
                <a16:creationId xmlns:a16="http://schemas.microsoft.com/office/drawing/2014/main" id="{5C0D3168-5898-B5F8-42AA-8819B1406BC5}"/>
              </a:ext>
            </a:extLst>
          </p:cNvPr>
          <p:cNvSpPr/>
          <p:nvPr/>
        </p:nvSpPr>
        <p:spPr>
          <a:xfrm>
            <a:off x="851210" y="4836549"/>
            <a:ext cx="10794380" cy="124374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상품 대분류 구매건수는 과자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채소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대용식 등 식료품에 높은 비중을 보임</a:t>
            </a:r>
            <a:endParaRPr kumimoji="1" lang="en-US" altLang="ko-KR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구매총액을 보면 패션잡화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여성의류에서 가장 높은 매출액이 나오는 것을 알 수 있음 </a:t>
            </a:r>
            <a:endParaRPr kumimoji="1" lang="en-US" altLang="ko-KR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r>
              <a:rPr kumimoji="1" lang="en-US" altLang="ko-KR" b="1" dirty="0">
                <a:solidFill>
                  <a:schemeClr val="tx1"/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</a:t>
            </a:r>
            <a:r>
              <a:rPr kumimoji="1" lang="ko-KR" altLang="en-US" b="1" dirty="0">
                <a:solidFill>
                  <a:schemeClr val="tx1"/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 고객군의 </a:t>
            </a:r>
            <a:r>
              <a:rPr kumimoji="1" lang="en-US" altLang="ko-KR" b="1" dirty="0">
                <a:solidFill>
                  <a:schemeClr val="tx1"/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‘</a:t>
            </a:r>
            <a:r>
              <a:rPr kumimoji="1" lang="ko-KR" altLang="en-US" b="1" dirty="0">
                <a:solidFill>
                  <a:schemeClr val="tx1"/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구매력</a:t>
            </a:r>
            <a:r>
              <a:rPr kumimoji="1" lang="en-US" altLang="ko-KR" b="1" dirty="0">
                <a:solidFill>
                  <a:schemeClr val="tx1"/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’</a:t>
            </a:r>
            <a:r>
              <a:rPr kumimoji="1" lang="ko-KR" altLang="en-US" b="1" dirty="0">
                <a:solidFill>
                  <a:schemeClr val="tx1"/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에 따라 </a:t>
            </a:r>
            <a:r>
              <a:rPr kumimoji="1" lang="ko-KR" altLang="en-US" b="1" dirty="0" err="1">
                <a:solidFill>
                  <a:schemeClr val="tx1"/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상품군</a:t>
            </a:r>
            <a:r>
              <a:rPr kumimoji="1" lang="ko-KR" altLang="en-US" b="1" dirty="0">
                <a:solidFill>
                  <a:schemeClr val="tx1"/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 추천이 가능할 것으로 보임</a:t>
            </a:r>
            <a:r>
              <a:rPr kumimoji="1" lang="en-US" altLang="ko-KR" b="1" dirty="0">
                <a:solidFill>
                  <a:schemeClr val="tx1"/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.</a:t>
            </a:r>
            <a:endParaRPr kumimoji="1" lang="ko-Kore-KR" altLang="en-US" b="1" dirty="0">
              <a:solidFill>
                <a:schemeClr val="tx1"/>
              </a:solidFill>
              <a:latin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746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03 EDA &amp;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전처리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-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상품 중분류 분석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7" name="AutoShape 6" descr="전구 ">
            <a:extLst>
              <a:ext uri="{FF2B5EF4-FFF2-40B4-BE49-F238E27FC236}">
                <a16:creationId xmlns:a16="http://schemas.microsoft.com/office/drawing/2014/main" id="{C988249D-0398-90B2-A1A9-FF342FF823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930B472-23C8-C451-8F41-69BAC9292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50" y="1162381"/>
            <a:ext cx="5148263" cy="315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455D56-8CB6-59A0-CBF6-2599C9608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65682"/>
            <a:ext cx="5148263" cy="314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6">
            <a:extLst>
              <a:ext uri="{FF2B5EF4-FFF2-40B4-BE49-F238E27FC236}">
                <a16:creationId xmlns:a16="http://schemas.microsoft.com/office/drawing/2014/main" id="{03500FC9-5746-0242-DA1C-8CA9B8E18118}"/>
              </a:ext>
            </a:extLst>
          </p:cNvPr>
          <p:cNvSpPr/>
          <p:nvPr/>
        </p:nvSpPr>
        <p:spPr>
          <a:xfrm>
            <a:off x="851210" y="4836550"/>
            <a:ext cx="10794380" cy="98819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상품 중분류 구매건수는 </a:t>
            </a:r>
            <a:r>
              <a:rPr kumimoji="1" lang="ko-KR" altLang="en-US" b="1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스낵류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식당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국산 과일 등에 높은 비중을 보임</a:t>
            </a:r>
            <a:endParaRPr kumimoji="1" lang="en-US" altLang="ko-KR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구매총액을 보면 여성가방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여성의류 </a:t>
            </a:r>
            <a:r>
              <a:rPr kumimoji="1" lang="ko-KR" altLang="en-US" b="1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아우터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r>
              <a:rPr kumimoji="1" lang="ko-KR" altLang="en-US" b="1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패션액세서리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시계 등에서 높은 매출액을 기록</a:t>
            </a:r>
            <a:endParaRPr kumimoji="1" lang="en-US" altLang="ko-KR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r>
              <a:rPr kumimoji="1" lang="en-US" altLang="ko-KR" b="1" dirty="0">
                <a:solidFill>
                  <a:schemeClr val="tx1"/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</a:t>
            </a:r>
            <a:r>
              <a:rPr kumimoji="1" lang="ko-KR" altLang="en-US" b="1" dirty="0">
                <a:solidFill>
                  <a:schemeClr val="tx1"/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 잠재고객의 상품 대분류 및 구매력을 예측하면 관련 중분류 상품들을 추천 가능</a:t>
            </a:r>
            <a:endParaRPr kumimoji="1" lang="en-US" altLang="ko-KR" b="1" dirty="0">
              <a:solidFill>
                <a:schemeClr val="tx1"/>
              </a:solidFill>
              <a:highlight>
                <a:srgbClr val="FFFF00"/>
              </a:highlight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kumimoji="1" lang="ko-Kore-KR" altLang="en-US" b="1" dirty="0">
              <a:solidFill>
                <a:schemeClr val="tx1"/>
              </a:solidFill>
              <a:latin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769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03 EDA &amp;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전처리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-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오프라인 </a:t>
            </a:r>
            <a:r>
              <a:rPr lang="ko-KR" alt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고객군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연령대 분포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7" name="AutoShape 6" descr="전구 ">
            <a:extLst>
              <a:ext uri="{FF2B5EF4-FFF2-40B4-BE49-F238E27FC236}">
                <a16:creationId xmlns:a16="http://schemas.microsoft.com/office/drawing/2014/main" id="{C988249D-0398-90B2-A1A9-FF342FF823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A6F403-EAEE-634C-684F-84C837E4E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654" y="1063090"/>
            <a:ext cx="7763173" cy="424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6C9C25FB-166A-860C-372A-3E176F84060A}"/>
              </a:ext>
            </a:extLst>
          </p:cNvPr>
          <p:cNvSpPr/>
          <p:nvPr/>
        </p:nvSpPr>
        <p:spPr>
          <a:xfrm>
            <a:off x="1281793" y="5352531"/>
            <a:ext cx="8941553" cy="884758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이용건수로는 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40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대가 가장 높은 비율로 나타났고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 30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대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 50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대 순으로 그 다음 이용건수를 나타냄</a:t>
            </a:r>
            <a:endParaRPr kumimoji="1" lang="en-US" altLang="ko-KR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이용금액 합계로는 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40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대가 마찬가지로 가장 높은 비율로 나타남</a:t>
            </a:r>
            <a:endParaRPr kumimoji="1" lang="en-US" altLang="ko-KR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0648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03 EDA &amp;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전처리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-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계절성 파악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(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오프라인 상품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7" name="AutoShape 6" descr="전구 ">
            <a:extLst>
              <a:ext uri="{FF2B5EF4-FFF2-40B4-BE49-F238E27FC236}">
                <a16:creationId xmlns:a16="http://schemas.microsoft.com/office/drawing/2014/main" id="{C988249D-0398-90B2-A1A9-FF342FF823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5C23C7-F9A1-623E-4B3D-974683AC8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89" y="1046236"/>
            <a:ext cx="9153821" cy="408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D91B1DCF-B50C-87C3-3158-6383BD177143}"/>
              </a:ext>
            </a:extLst>
          </p:cNvPr>
          <p:cNvSpPr/>
          <p:nvPr/>
        </p:nvSpPr>
        <p:spPr>
          <a:xfrm>
            <a:off x="851210" y="5383448"/>
            <a:ext cx="10099819" cy="815477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구매 데이터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(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오프라인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)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의 구매총액 결과 패션잡화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 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여성의류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 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스포츠패션의 비중이 높게 나타남을 알 수 있음</a:t>
            </a:r>
            <a:endParaRPr kumimoji="1" lang="ko-Kore-KR" altLang="en-US" b="1" dirty="0">
              <a:solidFill>
                <a:schemeClr val="tx1"/>
              </a:solidFill>
              <a:latin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673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03 EDA &amp;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전처리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-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상품 평균가 파악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7" name="AutoShape 6" descr="전구 ">
            <a:extLst>
              <a:ext uri="{FF2B5EF4-FFF2-40B4-BE49-F238E27FC236}">
                <a16:creationId xmlns:a16="http://schemas.microsoft.com/office/drawing/2014/main" id="{C988249D-0398-90B2-A1A9-FF342FF823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4ABB13B0-47D2-DABF-D801-7A8AB3A58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0" y="1431551"/>
            <a:ext cx="5244790" cy="328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DB5F2669-AF9C-3675-F030-5FECCB2E7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1551"/>
            <a:ext cx="5244790" cy="327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직사각형 4">
            <a:extLst>
              <a:ext uri="{FF2B5EF4-FFF2-40B4-BE49-F238E27FC236}">
                <a16:creationId xmlns:a16="http://schemas.microsoft.com/office/drawing/2014/main" id="{57C6712A-033A-3408-2F0D-AF1F640BCBD6}"/>
              </a:ext>
            </a:extLst>
          </p:cNvPr>
          <p:cNvSpPr/>
          <p:nvPr/>
        </p:nvSpPr>
        <p:spPr>
          <a:xfrm>
            <a:off x="775010" y="5239228"/>
            <a:ext cx="10641980" cy="835605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상품 대분류 결과 냉장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/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세탁가전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 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영상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/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음향가전이 가장 높은 비율로 나타남</a:t>
            </a:r>
            <a:endParaRPr kumimoji="1" lang="en-US" altLang="ko-KR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상품 중분류 결과 </a:t>
            </a:r>
            <a:r>
              <a:rPr kumimoji="1" lang="ko-KR" altLang="en-US" b="1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렌탈서비스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 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시계</a:t>
            </a:r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 TV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등 고가의 상품이 높은 평균가로 나타남</a:t>
            </a:r>
            <a:endParaRPr kumimoji="1" lang="en-US" altLang="ko-KR" b="1" dirty="0">
              <a:solidFill>
                <a:schemeClr val="tx1"/>
              </a:solidFill>
              <a:highlight>
                <a:srgbClr val="FFFF00"/>
              </a:highlight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kumimoji="1" lang="ko-Kore-KR" altLang="en-US" b="1" dirty="0">
              <a:solidFill>
                <a:schemeClr val="tx1"/>
              </a:solidFill>
              <a:latin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691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/>
          </p:cNvSpPr>
          <p:nvPr/>
        </p:nvSpPr>
        <p:spPr>
          <a:xfrm flipH="1">
            <a:off x="-10404" y="-30822"/>
            <a:ext cx="7429601" cy="6888822"/>
          </a:xfrm>
          <a:custGeom>
            <a:avLst/>
            <a:gdLst>
              <a:gd name="connsiteX0" fmla="*/ 0 w 9133698"/>
              <a:gd name="connsiteY0" fmla="*/ 6858000 h 6858000"/>
              <a:gd name="connsiteX1" fmla="*/ 1714500 w 9133698"/>
              <a:gd name="connsiteY1" fmla="*/ 0 h 6858000"/>
              <a:gd name="connsiteX2" fmla="*/ 9133698 w 9133698"/>
              <a:gd name="connsiteY2" fmla="*/ 0 h 6858000"/>
              <a:gd name="connsiteX3" fmla="*/ 7419198 w 9133698"/>
              <a:gd name="connsiteY3" fmla="*/ 6858000 h 6858000"/>
              <a:gd name="connsiteX4" fmla="*/ 0 w 9133698"/>
              <a:gd name="connsiteY4" fmla="*/ 6858000 h 6858000"/>
              <a:gd name="connsiteX0" fmla="*/ 0 w 7685042"/>
              <a:gd name="connsiteY0" fmla="*/ 6868274 h 6868274"/>
              <a:gd name="connsiteX1" fmla="*/ 1714500 w 7685042"/>
              <a:gd name="connsiteY1" fmla="*/ 10274 h 6868274"/>
              <a:gd name="connsiteX2" fmla="*/ 7685042 w 7685042"/>
              <a:gd name="connsiteY2" fmla="*/ 0 h 6868274"/>
              <a:gd name="connsiteX3" fmla="*/ 7419198 w 7685042"/>
              <a:gd name="connsiteY3" fmla="*/ 6868274 h 6868274"/>
              <a:gd name="connsiteX4" fmla="*/ 0 w 7685042"/>
              <a:gd name="connsiteY4" fmla="*/ 6868274 h 6868274"/>
              <a:gd name="connsiteX0" fmla="*/ 0 w 7469285"/>
              <a:gd name="connsiteY0" fmla="*/ 6858000 h 6858000"/>
              <a:gd name="connsiteX1" fmla="*/ 1714500 w 7469285"/>
              <a:gd name="connsiteY1" fmla="*/ 0 h 6858000"/>
              <a:gd name="connsiteX2" fmla="*/ 7469285 w 7469285"/>
              <a:gd name="connsiteY2" fmla="*/ 0 h 6858000"/>
              <a:gd name="connsiteX3" fmla="*/ 7419198 w 7469285"/>
              <a:gd name="connsiteY3" fmla="*/ 6858000 h 6858000"/>
              <a:gd name="connsiteX4" fmla="*/ 0 w 7469285"/>
              <a:gd name="connsiteY4" fmla="*/ 6858000 h 6858000"/>
              <a:gd name="connsiteX0" fmla="*/ 0 w 7419198"/>
              <a:gd name="connsiteY0" fmla="*/ 6858000 h 6858000"/>
              <a:gd name="connsiteX1" fmla="*/ 1714500 w 7419198"/>
              <a:gd name="connsiteY1" fmla="*/ 0 h 6858000"/>
              <a:gd name="connsiteX2" fmla="*/ 7397366 w 7419198"/>
              <a:gd name="connsiteY2" fmla="*/ 0 h 6858000"/>
              <a:gd name="connsiteX3" fmla="*/ 7419198 w 7419198"/>
              <a:gd name="connsiteY3" fmla="*/ 6858000 h 6858000"/>
              <a:gd name="connsiteX4" fmla="*/ 0 w 7419198"/>
              <a:gd name="connsiteY4" fmla="*/ 6858000 h 6858000"/>
              <a:gd name="connsiteX0" fmla="*/ 0 w 7419198"/>
              <a:gd name="connsiteY0" fmla="*/ 6868274 h 6868274"/>
              <a:gd name="connsiteX1" fmla="*/ 1714500 w 7419198"/>
              <a:gd name="connsiteY1" fmla="*/ 10274 h 6868274"/>
              <a:gd name="connsiteX2" fmla="*/ 7407640 w 7419198"/>
              <a:gd name="connsiteY2" fmla="*/ 0 h 6868274"/>
              <a:gd name="connsiteX3" fmla="*/ 7419198 w 7419198"/>
              <a:gd name="connsiteY3" fmla="*/ 6868274 h 6868274"/>
              <a:gd name="connsiteX4" fmla="*/ 0 w 7419198"/>
              <a:gd name="connsiteY4" fmla="*/ 6868274 h 6868274"/>
              <a:gd name="connsiteX0" fmla="*/ 0 w 7429601"/>
              <a:gd name="connsiteY0" fmla="*/ 6888822 h 6888822"/>
              <a:gd name="connsiteX1" fmla="*/ 1714500 w 7429601"/>
              <a:gd name="connsiteY1" fmla="*/ 30822 h 6888822"/>
              <a:gd name="connsiteX2" fmla="*/ 7428188 w 7429601"/>
              <a:gd name="connsiteY2" fmla="*/ 0 h 6888822"/>
              <a:gd name="connsiteX3" fmla="*/ 7419198 w 7429601"/>
              <a:gd name="connsiteY3" fmla="*/ 6888822 h 6888822"/>
              <a:gd name="connsiteX4" fmla="*/ 0 w 7429601"/>
              <a:gd name="connsiteY4" fmla="*/ 6888822 h 6888822"/>
              <a:gd name="connsiteX0" fmla="*/ 0 w 7429601"/>
              <a:gd name="connsiteY0" fmla="*/ 6888822 h 6888822"/>
              <a:gd name="connsiteX1" fmla="*/ 2854931 w 7429601"/>
              <a:gd name="connsiteY1" fmla="*/ 0 h 6888822"/>
              <a:gd name="connsiteX2" fmla="*/ 7428188 w 7429601"/>
              <a:gd name="connsiteY2" fmla="*/ 0 h 6888822"/>
              <a:gd name="connsiteX3" fmla="*/ 7419198 w 7429601"/>
              <a:gd name="connsiteY3" fmla="*/ 6888822 h 6888822"/>
              <a:gd name="connsiteX4" fmla="*/ 0 w 7429601"/>
              <a:gd name="connsiteY4" fmla="*/ 6888822 h 6888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601" h="6888822">
                <a:moveTo>
                  <a:pt x="0" y="6888822"/>
                </a:moveTo>
                <a:lnTo>
                  <a:pt x="2854931" y="0"/>
                </a:lnTo>
                <a:lnTo>
                  <a:pt x="7428188" y="0"/>
                </a:lnTo>
                <a:cubicBezTo>
                  <a:pt x="7435465" y="2286000"/>
                  <a:pt x="7411921" y="4602822"/>
                  <a:pt x="7419198" y="6888822"/>
                </a:cubicBezTo>
                <a:lnTo>
                  <a:pt x="0" y="688882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236E81-9856-EFFD-B875-52913F32B89E}"/>
              </a:ext>
            </a:extLst>
          </p:cNvPr>
          <p:cNvSpPr txBox="1"/>
          <p:nvPr/>
        </p:nvSpPr>
        <p:spPr>
          <a:xfrm>
            <a:off x="1649564" y="3198167"/>
            <a:ext cx="2054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고객 분류 모델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9759DB-68B2-E10C-D11B-0BDA5CC3CA0B}"/>
              </a:ext>
            </a:extLst>
          </p:cNvPr>
          <p:cNvSpPr txBox="1"/>
          <p:nvPr/>
        </p:nvSpPr>
        <p:spPr>
          <a:xfrm>
            <a:off x="554739" y="3059646"/>
            <a:ext cx="1345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04</a:t>
            </a:r>
            <a:endParaRPr lang="ko-KR" altLang="en-US" sz="4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11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04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분류 모델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1ED7F01-8D2E-C210-95BA-203F75F9D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7" y="2694482"/>
            <a:ext cx="1265380" cy="126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9E1B86-172C-98DD-7A5E-CC31058EB82A}"/>
              </a:ext>
            </a:extLst>
          </p:cNvPr>
          <p:cNvSpPr txBox="1"/>
          <p:nvPr/>
        </p:nvSpPr>
        <p:spPr>
          <a:xfrm>
            <a:off x="124403" y="4066852"/>
            <a:ext cx="257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pdde_merged.csv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43C35B7-55EF-94A5-1579-71DB07B98546}"/>
              </a:ext>
            </a:extLst>
          </p:cNvPr>
          <p:cNvSpPr/>
          <p:nvPr/>
        </p:nvSpPr>
        <p:spPr>
          <a:xfrm>
            <a:off x="2430146" y="3226453"/>
            <a:ext cx="464193" cy="200398"/>
          </a:xfrm>
          <a:prstGeom prst="rightArrow">
            <a:avLst/>
          </a:prstGeom>
          <a:solidFill>
            <a:srgbClr val="458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5138" name="Picture 18" descr="Networking ">
            <a:extLst>
              <a:ext uri="{FF2B5EF4-FFF2-40B4-BE49-F238E27FC236}">
                <a16:creationId xmlns:a16="http://schemas.microsoft.com/office/drawing/2014/main" id="{91FA4B57-685A-F376-61B7-08493553E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552" y="270216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84">
            <a:extLst>
              <a:ext uri="{FF2B5EF4-FFF2-40B4-BE49-F238E27FC236}">
                <a16:creationId xmlns:a16="http://schemas.microsoft.com/office/drawing/2014/main" id="{0F5B7380-FB0F-21B3-31E3-AC0DD67152A4}"/>
              </a:ext>
            </a:extLst>
          </p:cNvPr>
          <p:cNvSpPr/>
          <p:nvPr/>
        </p:nvSpPr>
        <p:spPr>
          <a:xfrm>
            <a:off x="2968392" y="4047386"/>
            <a:ext cx="2159214" cy="346710"/>
          </a:xfrm>
          <a:prstGeom prst="roundRect">
            <a:avLst>
              <a:gd name="adj" fmla="val 50000"/>
            </a:avLst>
          </a:prstGeom>
          <a:solidFill>
            <a:srgbClr val="93C9E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K-Means Clustering</a:t>
            </a:r>
            <a:endParaRPr lang="en-US" altLang="ko-KR" sz="105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4E51852-EA2A-CA0A-D2C0-6221FEACA875}"/>
              </a:ext>
            </a:extLst>
          </p:cNvPr>
          <p:cNvSpPr/>
          <p:nvPr/>
        </p:nvSpPr>
        <p:spPr>
          <a:xfrm>
            <a:off x="10280499" y="2604000"/>
            <a:ext cx="1080826" cy="1080826"/>
          </a:xfrm>
          <a:prstGeom prst="ellipse">
            <a:avLst/>
          </a:prstGeom>
          <a:solidFill>
            <a:srgbClr val="EDEDE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AA33410-7D5A-738B-CEA5-F53817129E45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6096001" y="252037"/>
            <a:ext cx="0" cy="6353926"/>
          </a:xfrm>
          <a:prstGeom prst="line">
            <a:avLst/>
          </a:prstGeom>
          <a:ln w="38100">
            <a:solidFill>
              <a:srgbClr val="EDEDE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42" name="Picture 22" descr="사용자 ">
            <a:extLst>
              <a:ext uri="{FF2B5EF4-FFF2-40B4-BE49-F238E27FC236}">
                <a16:creationId xmlns:a16="http://schemas.microsoft.com/office/drawing/2014/main" id="{4B89A19F-336F-A89B-C88B-6CE592F37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715" y="2783348"/>
            <a:ext cx="706394" cy="70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163673-2FA7-848E-D796-009741517DCA}"/>
              </a:ext>
            </a:extLst>
          </p:cNvPr>
          <p:cNvSpPr txBox="1"/>
          <p:nvPr/>
        </p:nvSpPr>
        <p:spPr>
          <a:xfrm>
            <a:off x="9921156" y="3864174"/>
            <a:ext cx="1949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잠재 고객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lpay_cop_merged.csv</a:t>
            </a:r>
          </a:p>
        </p:txBody>
      </p:sp>
      <p:pic>
        <p:nvPicPr>
          <p:cNvPr id="52" name="Picture 18" descr="Networking ">
            <a:extLst>
              <a:ext uri="{FF2B5EF4-FFF2-40B4-BE49-F238E27FC236}">
                <a16:creationId xmlns:a16="http://schemas.microsoft.com/office/drawing/2014/main" id="{90FC23C5-7720-7109-9A53-A9354457C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989" y="273361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10F5898C-828A-5B53-C647-AE6D901F8AB6}"/>
              </a:ext>
            </a:extLst>
          </p:cNvPr>
          <p:cNvSpPr/>
          <p:nvPr/>
        </p:nvSpPr>
        <p:spPr>
          <a:xfrm rot="10800000">
            <a:off x="9520590" y="3144413"/>
            <a:ext cx="464193" cy="200398"/>
          </a:xfrm>
          <a:prstGeom prst="rightArrow">
            <a:avLst/>
          </a:prstGeom>
          <a:solidFill>
            <a:srgbClr val="F07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ECEAEF2-0DE8-A07E-E0D2-FC935156CA9C}"/>
              </a:ext>
            </a:extLst>
          </p:cNvPr>
          <p:cNvGrpSpPr/>
          <p:nvPr/>
        </p:nvGrpSpPr>
        <p:grpSpPr>
          <a:xfrm>
            <a:off x="5559767" y="1363890"/>
            <a:ext cx="1074652" cy="1074652"/>
            <a:chOff x="5727709" y="899519"/>
            <a:chExt cx="1371600" cy="137160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83A863B-5EA9-506E-6BA8-6889814590F4}"/>
                </a:ext>
              </a:extLst>
            </p:cNvPr>
            <p:cNvSpPr/>
            <p:nvPr/>
          </p:nvSpPr>
          <p:spPr>
            <a:xfrm>
              <a:off x="5727709" y="899519"/>
              <a:ext cx="1371600" cy="1371600"/>
            </a:xfrm>
            <a:prstGeom prst="ellipse">
              <a:avLst/>
            </a:prstGeom>
            <a:solidFill>
              <a:srgbClr val="ED8C4A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pic>
          <p:nvPicPr>
            <p:cNvPr id="5140" name="Picture 20" descr="사람들 ">
              <a:extLst>
                <a:ext uri="{FF2B5EF4-FFF2-40B4-BE49-F238E27FC236}">
                  <a16:creationId xmlns:a16="http://schemas.microsoft.com/office/drawing/2014/main" id="{3D2E544C-3968-A293-9E5F-5C7D59CB6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743" y="1127553"/>
              <a:ext cx="915532" cy="915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1F376BA-3A55-87AD-DEF1-4703AAFA9D8F}"/>
              </a:ext>
            </a:extLst>
          </p:cNvPr>
          <p:cNvGrpSpPr/>
          <p:nvPr/>
        </p:nvGrpSpPr>
        <p:grpSpPr>
          <a:xfrm>
            <a:off x="5559767" y="2515817"/>
            <a:ext cx="1074652" cy="1074652"/>
            <a:chOff x="5796887" y="2515716"/>
            <a:chExt cx="1371600" cy="137160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242BAFF-F79C-A5EC-8893-695F79C3D209}"/>
                </a:ext>
              </a:extLst>
            </p:cNvPr>
            <p:cNvSpPr/>
            <p:nvPr/>
          </p:nvSpPr>
          <p:spPr>
            <a:xfrm>
              <a:off x="5796887" y="2515716"/>
              <a:ext cx="1371600" cy="1371600"/>
            </a:xfrm>
            <a:prstGeom prst="ellipse">
              <a:avLst/>
            </a:prstGeom>
            <a:solidFill>
              <a:srgbClr val="64C1E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pic>
          <p:nvPicPr>
            <p:cNvPr id="18" name="Picture 20" descr="사람들 ">
              <a:extLst>
                <a:ext uri="{FF2B5EF4-FFF2-40B4-BE49-F238E27FC236}">
                  <a16:creationId xmlns:a16="http://schemas.microsoft.com/office/drawing/2014/main" id="{76BF67FF-E1AE-F177-EFC2-DD5C9265F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921" y="2743750"/>
              <a:ext cx="915532" cy="915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7D77ECA-F2EE-7F84-4784-EC4D7D6B9E14}"/>
              </a:ext>
            </a:extLst>
          </p:cNvPr>
          <p:cNvGrpSpPr/>
          <p:nvPr/>
        </p:nvGrpSpPr>
        <p:grpSpPr>
          <a:xfrm>
            <a:off x="5559767" y="3667745"/>
            <a:ext cx="1074652" cy="1074652"/>
            <a:chOff x="5796887" y="4070577"/>
            <a:chExt cx="1371600" cy="13716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5269723-740E-096C-6C71-0D0F23F73959}"/>
                </a:ext>
              </a:extLst>
            </p:cNvPr>
            <p:cNvSpPr/>
            <p:nvPr/>
          </p:nvSpPr>
          <p:spPr>
            <a:xfrm>
              <a:off x="5796887" y="4070577"/>
              <a:ext cx="1371600" cy="1371600"/>
            </a:xfrm>
            <a:prstGeom prst="ellipse">
              <a:avLst/>
            </a:prstGeom>
            <a:solidFill>
              <a:srgbClr val="FFCA5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pic>
          <p:nvPicPr>
            <p:cNvPr id="21" name="Picture 20" descr="사람들 ">
              <a:extLst>
                <a:ext uri="{FF2B5EF4-FFF2-40B4-BE49-F238E27FC236}">
                  <a16:creationId xmlns:a16="http://schemas.microsoft.com/office/drawing/2014/main" id="{2B2687BB-A959-E3FD-A45C-0093CAFD94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921" y="4298611"/>
              <a:ext cx="915532" cy="915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모서리가 둥근 직사각형 84">
            <a:extLst>
              <a:ext uri="{FF2B5EF4-FFF2-40B4-BE49-F238E27FC236}">
                <a16:creationId xmlns:a16="http://schemas.microsoft.com/office/drawing/2014/main" id="{E31AD52E-2EB1-F36F-1BFB-E4D163485A3E}"/>
              </a:ext>
            </a:extLst>
          </p:cNvPr>
          <p:cNvSpPr/>
          <p:nvPr/>
        </p:nvSpPr>
        <p:spPr>
          <a:xfrm>
            <a:off x="4955593" y="4851012"/>
            <a:ext cx="2124542" cy="475004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K_means_clusters</a:t>
            </a:r>
            <a:r>
              <a: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columns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10CDEDE1-AD65-02D4-E42A-11442E4BF5C4}"/>
              </a:ext>
            </a:extLst>
          </p:cNvPr>
          <p:cNvSpPr/>
          <p:nvPr/>
        </p:nvSpPr>
        <p:spPr>
          <a:xfrm rot="10800000">
            <a:off x="4830040" y="1714500"/>
            <a:ext cx="739950" cy="2643882"/>
          </a:xfrm>
          <a:prstGeom prst="rightBrace">
            <a:avLst/>
          </a:prstGeom>
          <a:noFill/>
          <a:ln w="28575">
            <a:solidFill>
              <a:srgbClr val="45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D9CD5D6D-0B82-85F9-D5C7-C8E3CEF32A0E}"/>
              </a:ext>
            </a:extLst>
          </p:cNvPr>
          <p:cNvSpPr/>
          <p:nvPr/>
        </p:nvSpPr>
        <p:spPr>
          <a:xfrm rot="12475138">
            <a:off x="7050083" y="2306591"/>
            <a:ext cx="464193" cy="200398"/>
          </a:xfrm>
          <a:prstGeom prst="rightArrow">
            <a:avLst/>
          </a:prstGeom>
          <a:solidFill>
            <a:srgbClr val="F07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415FD1-B97F-2148-671C-8C7F604A87FF}"/>
              </a:ext>
            </a:extLst>
          </p:cNvPr>
          <p:cNvSpPr txBox="1"/>
          <p:nvPr/>
        </p:nvSpPr>
        <p:spPr>
          <a:xfrm>
            <a:off x="7333970" y="1720860"/>
            <a:ext cx="3405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예측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</a:p>
          <a:p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잠재 고객은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번 클러스터와 가까울 것이다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모서리가 둥근 직사각형 84">
            <a:extLst>
              <a:ext uri="{FF2B5EF4-FFF2-40B4-BE49-F238E27FC236}">
                <a16:creationId xmlns:a16="http://schemas.microsoft.com/office/drawing/2014/main" id="{5FFDBF29-2EF4-8AFB-68E3-22AF66833FD2}"/>
              </a:ext>
            </a:extLst>
          </p:cNvPr>
          <p:cNvSpPr/>
          <p:nvPr/>
        </p:nvSpPr>
        <p:spPr>
          <a:xfrm>
            <a:off x="7559860" y="4024250"/>
            <a:ext cx="2159214" cy="346710"/>
          </a:xfrm>
          <a:prstGeom prst="roundRect">
            <a:avLst>
              <a:gd name="adj" fmla="val 50000"/>
            </a:avLst>
          </a:prstGeom>
          <a:solidFill>
            <a:srgbClr val="F07D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XGBClassifier</a:t>
            </a:r>
            <a:endParaRPr lang="en-US" altLang="ko-KR" sz="105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304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04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분류 모델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1ED7F01-8D2E-C210-95BA-203F75F9D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7" y="2694482"/>
            <a:ext cx="1265380" cy="126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9E1B86-172C-98DD-7A5E-CC31058EB82A}"/>
              </a:ext>
            </a:extLst>
          </p:cNvPr>
          <p:cNvSpPr txBox="1"/>
          <p:nvPr/>
        </p:nvSpPr>
        <p:spPr>
          <a:xfrm>
            <a:off x="124403" y="4066852"/>
            <a:ext cx="257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pdde_merged.csv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43C35B7-55EF-94A5-1579-71DB07B98546}"/>
              </a:ext>
            </a:extLst>
          </p:cNvPr>
          <p:cNvSpPr/>
          <p:nvPr/>
        </p:nvSpPr>
        <p:spPr>
          <a:xfrm>
            <a:off x="2430146" y="3226453"/>
            <a:ext cx="464193" cy="200398"/>
          </a:xfrm>
          <a:prstGeom prst="rightArrow">
            <a:avLst/>
          </a:prstGeom>
          <a:solidFill>
            <a:srgbClr val="458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5138" name="Picture 18" descr="Networking ">
            <a:extLst>
              <a:ext uri="{FF2B5EF4-FFF2-40B4-BE49-F238E27FC236}">
                <a16:creationId xmlns:a16="http://schemas.microsoft.com/office/drawing/2014/main" id="{91FA4B57-685A-F376-61B7-08493553E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552" y="270216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84">
            <a:extLst>
              <a:ext uri="{FF2B5EF4-FFF2-40B4-BE49-F238E27FC236}">
                <a16:creationId xmlns:a16="http://schemas.microsoft.com/office/drawing/2014/main" id="{0F5B7380-FB0F-21B3-31E3-AC0DD67152A4}"/>
              </a:ext>
            </a:extLst>
          </p:cNvPr>
          <p:cNvSpPr/>
          <p:nvPr/>
        </p:nvSpPr>
        <p:spPr>
          <a:xfrm>
            <a:off x="2968392" y="4047386"/>
            <a:ext cx="2159214" cy="346710"/>
          </a:xfrm>
          <a:prstGeom prst="roundRect">
            <a:avLst>
              <a:gd name="adj" fmla="val 50000"/>
            </a:avLst>
          </a:prstGeom>
          <a:solidFill>
            <a:srgbClr val="93C9E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K-Means Clustering</a:t>
            </a:r>
            <a:endParaRPr lang="en-US" altLang="ko-KR" sz="105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4E51852-EA2A-CA0A-D2C0-6221FEACA875}"/>
              </a:ext>
            </a:extLst>
          </p:cNvPr>
          <p:cNvSpPr/>
          <p:nvPr/>
        </p:nvSpPr>
        <p:spPr>
          <a:xfrm>
            <a:off x="10280499" y="2604000"/>
            <a:ext cx="1080826" cy="1080826"/>
          </a:xfrm>
          <a:prstGeom prst="ellipse">
            <a:avLst/>
          </a:prstGeom>
          <a:solidFill>
            <a:srgbClr val="EDEDE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AA33410-7D5A-738B-CEA5-F53817129E45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6096001" y="252037"/>
            <a:ext cx="0" cy="6353926"/>
          </a:xfrm>
          <a:prstGeom prst="line">
            <a:avLst/>
          </a:prstGeom>
          <a:ln w="38100">
            <a:solidFill>
              <a:srgbClr val="EDEDE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42" name="Picture 22" descr="사용자 ">
            <a:extLst>
              <a:ext uri="{FF2B5EF4-FFF2-40B4-BE49-F238E27FC236}">
                <a16:creationId xmlns:a16="http://schemas.microsoft.com/office/drawing/2014/main" id="{4B89A19F-336F-A89B-C88B-6CE592F37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715" y="2783348"/>
            <a:ext cx="706394" cy="70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163673-2FA7-848E-D796-009741517DCA}"/>
              </a:ext>
            </a:extLst>
          </p:cNvPr>
          <p:cNvSpPr txBox="1"/>
          <p:nvPr/>
        </p:nvSpPr>
        <p:spPr>
          <a:xfrm>
            <a:off x="9921156" y="3864174"/>
            <a:ext cx="1949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잠재 고객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lpay_cop_merged.csv</a:t>
            </a:r>
          </a:p>
        </p:txBody>
      </p:sp>
      <p:pic>
        <p:nvPicPr>
          <p:cNvPr id="52" name="Picture 18" descr="Networking ">
            <a:extLst>
              <a:ext uri="{FF2B5EF4-FFF2-40B4-BE49-F238E27FC236}">
                <a16:creationId xmlns:a16="http://schemas.microsoft.com/office/drawing/2014/main" id="{90FC23C5-7720-7109-9A53-A9354457C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989" y="273361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10F5898C-828A-5B53-C647-AE6D901F8AB6}"/>
              </a:ext>
            </a:extLst>
          </p:cNvPr>
          <p:cNvSpPr/>
          <p:nvPr/>
        </p:nvSpPr>
        <p:spPr>
          <a:xfrm rot="10800000">
            <a:off x="9520590" y="3144413"/>
            <a:ext cx="464193" cy="200398"/>
          </a:xfrm>
          <a:prstGeom prst="rightArrow">
            <a:avLst/>
          </a:prstGeom>
          <a:solidFill>
            <a:srgbClr val="F07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ECEAEF2-0DE8-A07E-E0D2-FC935156CA9C}"/>
              </a:ext>
            </a:extLst>
          </p:cNvPr>
          <p:cNvGrpSpPr/>
          <p:nvPr/>
        </p:nvGrpSpPr>
        <p:grpSpPr>
          <a:xfrm>
            <a:off x="5559767" y="1363890"/>
            <a:ext cx="1074652" cy="1074652"/>
            <a:chOff x="5727709" y="899519"/>
            <a:chExt cx="1371600" cy="137160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83A863B-5EA9-506E-6BA8-6889814590F4}"/>
                </a:ext>
              </a:extLst>
            </p:cNvPr>
            <p:cNvSpPr/>
            <p:nvPr/>
          </p:nvSpPr>
          <p:spPr>
            <a:xfrm>
              <a:off x="5727709" y="899519"/>
              <a:ext cx="1371600" cy="1371600"/>
            </a:xfrm>
            <a:prstGeom prst="ellipse">
              <a:avLst/>
            </a:prstGeom>
            <a:solidFill>
              <a:srgbClr val="ED8C4A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pic>
          <p:nvPicPr>
            <p:cNvPr id="5140" name="Picture 20" descr="사람들 ">
              <a:extLst>
                <a:ext uri="{FF2B5EF4-FFF2-40B4-BE49-F238E27FC236}">
                  <a16:creationId xmlns:a16="http://schemas.microsoft.com/office/drawing/2014/main" id="{3D2E544C-3968-A293-9E5F-5C7D59CB6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743" y="1127553"/>
              <a:ext cx="915532" cy="915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1F376BA-3A55-87AD-DEF1-4703AAFA9D8F}"/>
              </a:ext>
            </a:extLst>
          </p:cNvPr>
          <p:cNvGrpSpPr/>
          <p:nvPr/>
        </p:nvGrpSpPr>
        <p:grpSpPr>
          <a:xfrm>
            <a:off x="5559767" y="2515817"/>
            <a:ext cx="1074652" cy="1074652"/>
            <a:chOff x="5796887" y="2515716"/>
            <a:chExt cx="1371600" cy="137160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242BAFF-F79C-A5EC-8893-695F79C3D209}"/>
                </a:ext>
              </a:extLst>
            </p:cNvPr>
            <p:cNvSpPr/>
            <p:nvPr/>
          </p:nvSpPr>
          <p:spPr>
            <a:xfrm>
              <a:off x="5796887" y="2515716"/>
              <a:ext cx="1371600" cy="1371600"/>
            </a:xfrm>
            <a:prstGeom prst="ellipse">
              <a:avLst/>
            </a:prstGeom>
            <a:solidFill>
              <a:srgbClr val="64C1E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pic>
          <p:nvPicPr>
            <p:cNvPr id="18" name="Picture 20" descr="사람들 ">
              <a:extLst>
                <a:ext uri="{FF2B5EF4-FFF2-40B4-BE49-F238E27FC236}">
                  <a16:creationId xmlns:a16="http://schemas.microsoft.com/office/drawing/2014/main" id="{76BF67FF-E1AE-F177-EFC2-DD5C9265F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921" y="2743750"/>
              <a:ext cx="915532" cy="915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7D77ECA-F2EE-7F84-4784-EC4D7D6B9E14}"/>
              </a:ext>
            </a:extLst>
          </p:cNvPr>
          <p:cNvGrpSpPr/>
          <p:nvPr/>
        </p:nvGrpSpPr>
        <p:grpSpPr>
          <a:xfrm>
            <a:off x="5559767" y="3667745"/>
            <a:ext cx="1074652" cy="1074652"/>
            <a:chOff x="5796887" y="4070577"/>
            <a:chExt cx="1371600" cy="13716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5269723-740E-096C-6C71-0D0F23F73959}"/>
                </a:ext>
              </a:extLst>
            </p:cNvPr>
            <p:cNvSpPr/>
            <p:nvPr/>
          </p:nvSpPr>
          <p:spPr>
            <a:xfrm>
              <a:off x="5796887" y="4070577"/>
              <a:ext cx="1371600" cy="1371600"/>
            </a:xfrm>
            <a:prstGeom prst="ellipse">
              <a:avLst/>
            </a:prstGeom>
            <a:solidFill>
              <a:srgbClr val="FFCA5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pic>
          <p:nvPicPr>
            <p:cNvPr id="21" name="Picture 20" descr="사람들 ">
              <a:extLst>
                <a:ext uri="{FF2B5EF4-FFF2-40B4-BE49-F238E27FC236}">
                  <a16:creationId xmlns:a16="http://schemas.microsoft.com/office/drawing/2014/main" id="{2B2687BB-A959-E3FD-A45C-0093CAFD94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921" y="4298611"/>
              <a:ext cx="915532" cy="915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모서리가 둥근 직사각형 84">
            <a:extLst>
              <a:ext uri="{FF2B5EF4-FFF2-40B4-BE49-F238E27FC236}">
                <a16:creationId xmlns:a16="http://schemas.microsoft.com/office/drawing/2014/main" id="{E31AD52E-2EB1-F36F-1BFB-E4D163485A3E}"/>
              </a:ext>
            </a:extLst>
          </p:cNvPr>
          <p:cNvSpPr/>
          <p:nvPr/>
        </p:nvSpPr>
        <p:spPr>
          <a:xfrm>
            <a:off x="4955593" y="4851012"/>
            <a:ext cx="2124542" cy="475004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K_means_clusters</a:t>
            </a:r>
            <a:r>
              <a: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columns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10CDEDE1-AD65-02D4-E42A-11442E4BF5C4}"/>
              </a:ext>
            </a:extLst>
          </p:cNvPr>
          <p:cNvSpPr/>
          <p:nvPr/>
        </p:nvSpPr>
        <p:spPr>
          <a:xfrm rot="10800000">
            <a:off x="4830040" y="1714500"/>
            <a:ext cx="739950" cy="2643882"/>
          </a:xfrm>
          <a:prstGeom prst="rightBrace">
            <a:avLst/>
          </a:prstGeom>
          <a:noFill/>
          <a:ln w="28575">
            <a:solidFill>
              <a:srgbClr val="45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D9CD5D6D-0B82-85F9-D5C7-C8E3CEF32A0E}"/>
              </a:ext>
            </a:extLst>
          </p:cNvPr>
          <p:cNvSpPr/>
          <p:nvPr/>
        </p:nvSpPr>
        <p:spPr>
          <a:xfrm rot="12475138">
            <a:off x="7050083" y="2306591"/>
            <a:ext cx="464193" cy="200398"/>
          </a:xfrm>
          <a:prstGeom prst="rightArrow">
            <a:avLst/>
          </a:prstGeom>
          <a:solidFill>
            <a:srgbClr val="F07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415FD1-B97F-2148-671C-8C7F604A87FF}"/>
              </a:ext>
            </a:extLst>
          </p:cNvPr>
          <p:cNvSpPr txBox="1"/>
          <p:nvPr/>
        </p:nvSpPr>
        <p:spPr>
          <a:xfrm>
            <a:off x="7333970" y="1720860"/>
            <a:ext cx="3405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예측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</a:p>
          <a:p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잠재 고객은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번 클러스터와 가까울 것이다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모서리가 둥근 직사각형 84">
            <a:extLst>
              <a:ext uri="{FF2B5EF4-FFF2-40B4-BE49-F238E27FC236}">
                <a16:creationId xmlns:a16="http://schemas.microsoft.com/office/drawing/2014/main" id="{5FFDBF29-2EF4-8AFB-68E3-22AF66833FD2}"/>
              </a:ext>
            </a:extLst>
          </p:cNvPr>
          <p:cNvSpPr/>
          <p:nvPr/>
        </p:nvSpPr>
        <p:spPr>
          <a:xfrm>
            <a:off x="7559860" y="4024250"/>
            <a:ext cx="2159214" cy="346710"/>
          </a:xfrm>
          <a:prstGeom prst="roundRect">
            <a:avLst>
              <a:gd name="adj" fmla="val 50000"/>
            </a:avLst>
          </a:prstGeom>
          <a:solidFill>
            <a:srgbClr val="F07D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XGBClassifier</a:t>
            </a:r>
            <a:endParaRPr lang="en-US" altLang="ko-KR" sz="105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668C3C2-3AD8-C3F2-6F7C-B34154A9DF87}"/>
              </a:ext>
            </a:extLst>
          </p:cNvPr>
          <p:cNvSpPr/>
          <p:nvPr/>
        </p:nvSpPr>
        <p:spPr>
          <a:xfrm>
            <a:off x="291863" y="2355010"/>
            <a:ext cx="2208722" cy="2208722"/>
          </a:xfrm>
          <a:prstGeom prst="ellipse">
            <a:avLst/>
          </a:prstGeom>
          <a:noFill/>
          <a:ln w="38100">
            <a:solidFill>
              <a:srgbClr val="FFCA5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149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04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분류 모델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D86394-38DC-4A34-71BA-A48864866AF2}"/>
              </a:ext>
            </a:extLst>
          </p:cNvPr>
          <p:cNvGrpSpPr/>
          <p:nvPr/>
        </p:nvGrpSpPr>
        <p:grpSpPr>
          <a:xfrm>
            <a:off x="735419" y="949459"/>
            <a:ext cx="10721162" cy="914488"/>
            <a:chOff x="809559" y="1655012"/>
            <a:chExt cx="10721162" cy="115536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A86FA39-8B1D-4501-7341-92DAFC5F97D7}"/>
                </a:ext>
              </a:extLst>
            </p:cNvPr>
            <p:cNvGrpSpPr/>
            <p:nvPr/>
          </p:nvGrpSpPr>
          <p:grpSpPr>
            <a:xfrm>
              <a:off x="809559" y="1655012"/>
              <a:ext cx="10721162" cy="1155368"/>
              <a:chOff x="1452110" y="1246725"/>
              <a:chExt cx="5435216" cy="115536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47B17C4-7A5A-378A-E9A2-556BBC9C91AB}"/>
                  </a:ext>
                </a:extLst>
              </p:cNvPr>
              <p:cNvSpPr/>
              <p:nvPr/>
            </p:nvSpPr>
            <p:spPr>
              <a:xfrm>
                <a:off x="1452110" y="1249825"/>
                <a:ext cx="45719" cy="1152268"/>
              </a:xfrm>
              <a:prstGeom prst="rect">
                <a:avLst/>
              </a:prstGeom>
              <a:solidFill>
                <a:srgbClr val="93C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25E6BCD-85EB-76AA-6CCD-1F381943C4D7}"/>
                  </a:ext>
                </a:extLst>
              </p:cNvPr>
              <p:cNvSpPr/>
              <p:nvPr/>
            </p:nvSpPr>
            <p:spPr>
              <a:xfrm>
                <a:off x="1497828" y="1246725"/>
                <a:ext cx="5389498" cy="1152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163345-BC80-403A-EF92-3FD24E123FE8}"/>
                </a:ext>
              </a:extLst>
            </p:cNvPr>
            <p:cNvSpPr txBox="1"/>
            <p:nvPr/>
          </p:nvSpPr>
          <p:spPr>
            <a:xfrm>
              <a:off x="993304" y="1757307"/>
              <a:ext cx="2945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STEP 01. </a:t>
              </a:r>
              <a:r>
                <a:rPr lang="ko-KR" altLang="en-US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변수 선택</a:t>
              </a:r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b="1" dirty="0" err="1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전처리</a:t>
              </a:r>
              <a:endParaRPr lang="en-US" altLang="ko-KR" b="1" dirty="0">
                <a:solidFill>
                  <a:srgbClr val="93C9E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BD4325-4B6D-4683-307D-50161B301B50}"/>
                </a:ext>
              </a:extLst>
            </p:cNvPr>
            <p:cNvSpPr txBox="1"/>
            <p:nvPr/>
          </p:nvSpPr>
          <p:spPr>
            <a:xfrm>
              <a:off x="993304" y="2215190"/>
              <a:ext cx="58931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K-Means Clustering </a:t>
              </a: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사용을 위해 연속형 변수만 선택</a:t>
              </a:r>
              <a:r>
                <a: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</a:t>
              </a: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변수 제외</a:t>
              </a:r>
              <a:endPara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123D4D6-9977-CE7B-6406-4B67CA8CA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4" y="2087288"/>
            <a:ext cx="4993849" cy="44014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C27F66-B88F-D090-8313-EA1D4E19A0FC}"/>
              </a:ext>
            </a:extLst>
          </p:cNvPr>
          <p:cNvSpPr txBox="1"/>
          <p:nvPr/>
        </p:nvSpPr>
        <p:spPr>
          <a:xfrm>
            <a:off x="6609755" y="2262844"/>
            <a:ext cx="41085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latinLnBrk="0"/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latinLnBrk="0"/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1) </a:t>
            </a:r>
          </a:p>
          <a:p>
            <a:pPr latinLnBrk="0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상품 대분류에서 금융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/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보험서비스는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Row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가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1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개라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Drop</a:t>
            </a:r>
          </a:p>
          <a:p>
            <a:pPr latinLnBrk="0"/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latinLnBrk="0"/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latinLnBrk="0"/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2) </a:t>
            </a:r>
          </a:p>
          <a:p>
            <a:pPr latinLnBrk="0"/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K-Means Clustering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사용을 위해 범주형 변수 제거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(AGE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제외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)</a:t>
            </a:r>
          </a:p>
          <a:p>
            <a:pPr latinLnBrk="0"/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latinLnBrk="0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106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04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분류 모델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1ED7F01-8D2E-C210-95BA-203F75F9D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7" y="2694482"/>
            <a:ext cx="1265380" cy="126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9E1B86-172C-98DD-7A5E-CC31058EB82A}"/>
              </a:ext>
            </a:extLst>
          </p:cNvPr>
          <p:cNvSpPr txBox="1"/>
          <p:nvPr/>
        </p:nvSpPr>
        <p:spPr>
          <a:xfrm>
            <a:off x="124403" y="4066852"/>
            <a:ext cx="257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pdde_merged.csv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43C35B7-55EF-94A5-1579-71DB07B98546}"/>
              </a:ext>
            </a:extLst>
          </p:cNvPr>
          <p:cNvSpPr/>
          <p:nvPr/>
        </p:nvSpPr>
        <p:spPr>
          <a:xfrm>
            <a:off x="2430146" y="3226453"/>
            <a:ext cx="464193" cy="200398"/>
          </a:xfrm>
          <a:prstGeom prst="rightArrow">
            <a:avLst/>
          </a:prstGeom>
          <a:solidFill>
            <a:srgbClr val="458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5138" name="Picture 18" descr="Networking ">
            <a:extLst>
              <a:ext uri="{FF2B5EF4-FFF2-40B4-BE49-F238E27FC236}">
                <a16:creationId xmlns:a16="http://schemas.microsoft.com/office/drawing/2014/main" id="{91FA4B57-685A-F376-61B7-08493553E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552" y="270216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84">
            <a:extLst>
              <a:ext uri="{FF2B5EF4-FFF2-40B4-BE49-F238E27FC236}">
                <a16:creationId xmlns:a16="http://schemas.microsoft.com/office/drawing/2014/main" id="{0F5B7380-FB0F-21B3-31E3-AC0DD67152A4}"/>
              </a:ext>
            </a:extLst>
          </p:cNvPr>
          <p:cNvSpPr/>
          <p:nvPr/>
        </p:nvSpPr>
        <p:spPr>
          <a:xfrm>
            <a:off x="2968392" y="4047386"/>
            <a:ext cx="2159214" cy="346710"/>
          </a:xfrm>
          <a:prstGeom prst="roundRect">
            <a:avLst>
              <a:gd name="adj" fmla="val 50000"/>
            </a:avLst>
          </a:prstGeom>
          <a:solidFill>
            <a:srgbClr val="93C9E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K-Means Clustering</a:t>
            </a:r>
            <a:endParaRPr lang="en-US" altLang="ko-KR" sz="105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4E51852-EA2A-CA0A-D2C0-6221FEACA875}"/>
              </a:ext>
            </a:extLst>
          </p:cNvPr>
          <p:cNvSpPr/>
          <p:nvPr/>
        </p:nvSpPr>
        <p:spPr>
          <a:xfrm>
            <a:off x="10280499" y="2604000"/>
            <a:ext cx="1080826" cy="1080826"/>
          </a:xfrm>
          <a:prstGeom prst="ellipse">
            <a:avLst/>
          </a:prstGeom>
          <a:solidFill>
            <a:srgbClr val="EDEDE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AA33410-7D5A-738B-CEA5-F53817129E45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6096001" y="252037"/>
            <a:ext cx="0" cy="6353926"/>
          </a:xfrm>
          <a:prstGeom prst="line">
            <a:avLst/>
          </a:prstGeom>
          <a:ln w="38100">
            <a:solidFill>
              <a:srgbClr val="EDEDE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42" name="Picture 22" descr="사용자 ">
            <a:extLst>
              <a:ext uri="{FF2B5EF4-FFF2-40B4-BE49-F238E27FC236}">
                <a16:creationId xmlns:a16="http://schemas.microsoft.com/office/drawing/2014/main" id="{4B89A19F-336F-A89B-C88B-6CE592F37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715" y="2783348"/>
            <a:ext cx="706394" cy="70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163673-2FA7-848E-D796-009741517DCA}"/>
              </a:ext>
            </a:extLst>
          </p:cNvPr>
          <p:cNvSpPr txBox="1"/>
          <p:nvPr/>
        </p:nvSpPr>
        <p:spPr>
          <a:xfrm>
            <a:off x="9921156" y="3864174"/>
            <a:ext cx="1949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잠재 고객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lpay_cop_merged.csv</a:t>
            </a:r>
          </a:p>
        </p:txBody>
      </p:sp>
      <p:pic>
        <p:nvPicPr>
          <p:cNvPr id="52" name="Picture 18" descr="Networking ">
            <a:extLst>
              <a:ext uri="{FF2B5EF4-FFF2-40B4-BE49-F238E27FC236}">
                <a16:creationId xmlns:a16="http://schemas.microsoft.com/office/drawing/2014/main" id="{90FC23C5-7720-7109-9A53-A9354457C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989" y="273361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10F5898C-828A-5B53-C647-AE6D901F8AB6}"/>
              </a:ext>
            </a:extLst>
          </p:cNvPr>
          <p:cNvSpPr/>
          <p:nvPr/>
        </p:nvSpPr>
        <p:spPr>
          <a:xfrm rot="10800000">
            <a:off x="9520590" y="3144413"/>
            <a:ext cx="464193" cy="200398"/>
          </a:xfrm>
          <a:prstGeom prst="rightArrow">
            <a:avLst/>
          </a:prstGeom>
          <a:solidFill>
            <a:srgbClr val="F07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ECEAEF2-0DE8-A07E-E0D2-FC935156CA9C}"/>
              </a:ext>
            </a:extLst>
          </p:cNvPr>
          <p:cNvGrpSpPr/>
          <p:nvPr/>
        </p:nvGrpSpPr>
        <p:grpSpPr>
          <a:xfrm>
            <a:off x="5559767" y="1363890"/>
            <a:ext cx="1074652" cy="1074652"/>
            <a:chOff x="5727709" y="899519"/>
            <a:chExt cx="1371600" cy="137160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83A863B-5EA9-506E-6BA8-6889814590F4}"/>
                </a:ext>
              </a:extLst>
            </p:cNvPr>
            <p:cNvSpPr/>
            <p:nvPr/>
          </p:nvSpPr>
          <p:spPr>
            <a:xfrm>
              <a:off x="5727709" y="899519"/>
              <a:ext cx="1371600" cy="1371600"/>
            </a:xfrm>
            <a:prstGeom prst="ellipse">
              <a:avLst/>
            </a:prstGeom>
            <a:solidFill>
              <a:srgbClr val="ED8C4A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pic>
          <p:nvPicPr>
            <p:cNvPr id="5140" name="Picture 20" descr="사람들 ">
              <a:extLst>
                <a:ext uri="{FF2B5EF4-FFF2-40B4-BE49-F238E27FC236}">
                  <a16:creationId xmlns:a16="http://schemas.microsoft.com/office/drawing/2014/main" id="{3D2E544C-3968-A293-9E5F-5C7D59CB6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743" y="1127553"/>
              <a:ext cx="915532" cy="915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1F376BA-3A55-87AD-DEF1-4703AAFA9D8F}"/>
              </a:ext>
            </a:extLst>
          </p:cNvPr>
          <p:cNvGrpSpPr/>
          <p:nvPr/>
        </p:nvGrpSpPr>
        <p:grpSpPr>
          <a:xfrm>
            <a:off x="5559767" y="2515817"/>
            <a:ext cx="1074652" cy="1074652"/>
            <a:chOff x="5796887" y="2515716"/>
            <a:chExt cx="1371600" cy="137160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242BAFF-F79C-A5EC-8893-695F79C3D209}"/>
                </a:ext>
              </a:extLst>
            </p:cNvPr>
            <p:cNvSpPr/>
            <p:nvPr/>
          </p:nvSpPr>
          <p:spPr>
            <a:xfrm>
              <a:off x="5796887" y="2515716"/>
              <a:ext cx="1371600" cy="1371600"/>
            </a:xfrm>
            <a:prstGeom prst="ellipse">
              <a:avLst/>
            </a:prstGeom>
            <a:solidFill>
              <a:srgbClr val="64C1E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pic>
          <p:nvPicPr>
            <p:cNvPr id="18" name="Picture 20" descr="사람들 ">
              <a:extLst>
                <a:ext uri="{FF2B5EF4-FFF2-40B4-BE49-F238E27FC236}">
                  <a16:creationId xmlns:a16="http://schemas.microsoft.com/office/drawing/2014/main" id="{76BF67FF-E1AE-F177-EFC2-DD5C9265F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921" y="2743750"/>
              <a:ext cx="915532" cy="915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7D77ECA-F2EE-7F84-4784-EC4D7D6B9E14}"/>
              </a:ext>
            </a:extLst>
          </p:cNvPr>
          <p:cNvGrpSpPr/>
          <p:nvPr/>
        </p:nvGrpSpPr>
        <p:grpSpPr>
          <a:xfrm>
            <a:off x="5559767" y="3667745"/>
            <a:ext cx="1074652" cy="1074652"/>
            <a:chOff x="5796887" y="4070577"/>
            <a:chExt cx="1371600" cy="13716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5269723-740E-096C-6C71-0D0F23F73959}"/>
                </a:ext>
              </a:extLst>
            </p:cNvPr>
            <p:cNvSpPr/>
            <p:nvPr/>
          </p:nvSpPr>
          <p:spPr>
            <a:xfrm>
              <a:off x="5796887" y="4070577"/>
              <a:ext cx="1371600" cy="1371600"/>
            </a:xfrm>
            <a:prstGeom prst="ellipse">
              <a:avLst/>
            </a:prstGeom>
            <a:solidFill>
              <a:srgbClr val="FFCA5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pic>
          <p:nvPicPr>
            <p:cNvPr id="21" name="Picture 20" descr="사람들 ">
              <a:extLst>
                <a:ext uri="{FF2B5EF4-FFF2-40B4-BE49-F238E27FC236}">
                  <a16:creationId xmlns:a16="http://schemas.microsoft.com/office/drawing/2014/main" id="{2B2687BB-A959-E3FD-A45C-0093CAFD94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921" y="4298611"/>
              <a:ext cx="915532" cy="915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모서리가 둥근 직사각형 84">
            <a:extLst>
              <a:ext uri="{FF2B5EF4-FFF2-40B4-BE49-F238E27FC236}">
                <a16:creationId xmlns:a16="http://schemas.microsoft.com/office/drawing/2014/main" id="{E31AD52E-2EB1-F36F-1BFB-E4D163485A3E}"/>
              </a:ext>
            </a:extLst>
          </p:cNvPr>
          <p:cNvSpPr/>
          <p:nvPr/>
        </p:nvSpPr>
        <p:spPr>
          <a:xfrm>
            <a:off x="4955593" y="4851012"/>
            <a:ext cx="2124542" cy="475004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K_means_clusters</a:t>
            </a:r>
            <a:r>
              <a: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columns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10CDEDE1-AD65-02D4-E42A-11442E4BF5C4}"/>
              </a:ext>
            </a:extLst>
          </p:cNvPr>
          <p:cNvSpPr/>
          <p:nvPr/>
        </p:nvSpPr>
        <p:spPr>
          <a:xfrm rot="10800000">
            <a:off x="4830040" y="1714500"/>
            <a:ext cx="739950" cy="2643882"/>
          </a:xfrm>
          <a:prstGeom prst="rightBrace">
            <a:avLst/>
          </a:prstGeom>
          <a:noFill/>
          <a:ln w="28575">
            <a:solidFill>
              <a:srgbClr val="45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D9CD5D6D-0B82-85F9-D5C7-C8E3CEF32A0E}"/>
              </a:ext>
            </a:extLst>
          </p:cNvPr>
          <p:cNvSpPr/>
          <p:nvPr/>
        </p:nvSpPr>
        <p:spPr>
          <a:xfrm rot="12475138">
            <a:off x="7050083" y="2306591"/>
            <a:ext cx="464193" cy="200398"/>
          </a:xfrm>
          <a:prstGeom prst="rightArrow">
            <a:avLst/>
          </a:prstGeom>
          <a:solidFill>
            <a:srgbClr val="F07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415FD1-B97F-2148-671C-8C7F604A87FF}"/>
              </a:ext>
            </a:extLst>
          </p:cNvPr>
          <p:cNvSpPr txBox="1"/>
          <p:nvPr/>
        </p:nvSpPr>
        <p:spPr>
          <a:xfrm>
            <a:off x="7333970" y="1720860"/>
            <a:ext cx="3405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예측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</a:p>
          <a:p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잠재 고객은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번 클러스터와 가까울 것이다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모서리가 둥근 직사각형 84">
            <a:extLst>
              <a:ext uri="{FF2B5EF4-FFF2-40B4-BE49-F238E27FC236}">
                <a16:creationId xmlns:a16="http://schemas.microsoft.com/office/drawing/2014/main" id="{5FFDBF29-2EF4-8AFB-68E3-22AF66833FD2}"/>
              </a:ext>
            </a:extLst>
          </p:cNvPr>
          <p:cNvSpPr/>
          <p:nvPr/>
        </p:nvSpPr>
        <p:spPr>
          <a:xfrm>
            <a:off x="7559860" y="4024250"/>
            <a:ext cx="2159214" cy="346710"/>
          </a:xfrm>
          <a:prstGeom prst="roundRect">
            <a:avLst>
              <a:gd name="adj" fmla="val 50000"/>
            </a:avLst>
          </a:prstGeom>
          <a:solidFill>
            <a:srgbClr val="F07D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XGBClassifier</a:t>
            </a:r>
            <a:endParaRPr lang="en-US" altLang="ko-KR" sz="105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60A6BCE-F966-3640-8229-48543096BFBC}"/>
              </a:ext>
            </a:extLst>
          </p:cNvPr>
          <p:cNvSpPr/>
          <p:nvPr/>
        </p:nvSpPr>
        <p:spPr>
          <a:xfrm>
            <a:off x="2894130" y="2140250"/>
            <a:ext cx="2208722" cy="2208722"/>
          </a:xfrm>
          <a:prstGeom prst="ellipse">
            <a:avLst/>
          </a:prstGeom>
          <a:noFill/>
          <a:ln w="38100">
            <a:solidFill>
              <a:srgbClr val="FFCA5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145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/>
          </p:cNvSpPr>
          <p:nvPr/>
        </p:nvSpPr>
        <p:spPr>
          <a:xfrm flipH="1">
            <a:off x="-10404" y="-30822"/>
            <a:ext cx="7429601" cy="6888822"/>
          </a:xfrm>
          <a:custGeom>
            <a:avLst/>
            <a:gdLst>
              <a:gd name="connsiteX0" fmla="*/ 0 w 9133698"/>
              <a:gd name="connsiteY0" fmla="*/ 6858000 h 6858000"/>
              <a:gd name="connsiteX1" fmla="*/ 1714500 w 9133698"/>
              <a:gd name="connsiteY1" fmla="*/ 0 h 6858000"/>
              <a:gd name="connsiteX2" fmla="*/ 9133698 w 9133698"/>
              <a:gd name="connsiteY2" fmla="*/ 0 h 6858000"/>
              <a:gd name="connsiteX3" fmla="*/ 7419198 w 9133698"/>
              <a:gd name="connsiteY3" fmla="*/ 6858000 h 6858000"/>
              <a:gd name="connsiteX4" fmla="*/ 0 w 9133698"/>
              <a:gd name="connsiteY4" fmla="*/ 6858000 h 6858000"/>
              <a:gd name="connsiteX0" fmla="*/ 0 w 7685042"/>
              <a:gd name="connsiteY0" fmla="*/ 6868274 h 6868274"/>
              <a:gd name="connsiteX1" fmla="*/ 1714500 w 7685042"/>
              <a:gd name="connsiteY1" fmla="*/ 10274 h 6868274"/>
              <a:gd name="connsiteX2" fmla="*/ 7685042 w 7685042"/>
              <a:gd name="connsiteY2" fmla="*/ 0 h 6868274"/>
              <a:gd name="connsiteX3" fmla="*/ 7419198 w 7685042"/>
              <a:gd name="connsiteY3" fmla="*/ 6868274 h 6868274"/>
              <a:gd name="connsiteX4" fmla="*/ 0 w 7685042"/>
              <a:gd name="connsiteY4" fmla="*/ 6868274 h 6868274"/>
              <a:gd name="connsiteX0" fmla="*/ 0 w 7469285"/>
              <a:gd name="connsiteY0" fmla="*/ 6858000 h 6858000"/>
              <a:gd name="connsiteX1" fmla="*/ 1714500 w 7469285"/>
              <a:gd name="connsiteY1" fmla="*/ 0 h 6858000"/>
              <a:gd name="connsiteX2" fmla="*/ 7469285 w 7469285"/>
              <a:gd name="connsiteY2" fmla="*/ 0 h 6858000"/>
              <a:gd name="connsiteX3" fmla="*/ 7419198 w 7469285"/>
              <a:gd name="connsiteY3" fmla="*/ 6858000 h 6858000"/>
              <a:gd name="connsiteX4" fmla="*/ 0 w 7469285"/>
              <a:gd name="connsiteY4" fmla="*/ 6858000 h 6858000"/>
              <a:gd name="connsiteX0" fmla="*/ 0 w 7419198"/>
              <a:gd name="connsiteY0" fmla="*/ 6858000 h 6858000"/>
              <a:gd name="connsiteX1" fmla="*/ 1714500 w 7419198"/>
              <a:gd name="connsiteY1" fmla="*/ 0 h 6858000"/>
              <a:gd name="connsiteX2" fmla="*/ 7397366 w 7419198"/>
              <a:gd name="connsiteY2" fmla="*/ 0 h 6858000"/>
              <a:gd name="connsiteX3" fmla="*/ 7419198 w 7419198"/>
              <a:gd name="connsiteY3" fmla="*/ 6858000 h 6858000"/>
              <a:gd name="connsiteX4" fmla="*/ 0 w 7419198"/>
              <a:gd name="connsiteY4" fmla="*/ 6858000 h 6858000"/>
              <a:gd name="connsiteX0" fmla="*/ 0 w 7419198"/>
              <a:gd name="connsiteY0" fmla="*/ 6868274 h 6868274"/>
              <a:gd name="connsiteX1" fmla="*/ 1714500 w 7419198"/>
              <a:gd name="connsiteY1" fmla="*/ 10274 h 6868274"/>
              <a:gd name="connsiteX2" fmla="*/ 7407640 w 7419198"/>
              <a:gd name="connsiteY2" fmla="*/ 0 h 6868274"/>
              <a:gd name="connsiteX3" fmla="*/ 7419198 w 7419198"/>
              <a:gd name="connsiteY3" fmla="*/ 6868274 h 6868274"/>
              <a:gd name="connsiteX4" fmla="*/ 0 w 7419198"/>
              <a:gd name="connsiteY4" fmla="*/ 6868274 h 6868274"/>
              <a:gd name="connsiteX0" fmla="*/ 0 w 7429601"/>
              <a:gd name="connsiteY0" fmla="*/ 6888822 h 6888822"/>
              <a:gd name="connsiteX1" fmla="*/ 1714500 w 7429601"/>
              <a:gd name="connsiteY1" fmla="*/ 30822 h 6888822"/>
              <a:gd name="connsiteX2" fmla="*/ 7428188 w 7429601"/>
              <a:gd name="connsiteY2" fmla="*/ 0 h 6888822"/>
              <a:gd name="connsiteX3" fmla="*/ 7419198 w 7429601"/>
              <a:gd name="connsiteY3" fmla="*/ 6888822 h 6888822"/>
              <a:gd name="connsiteX4" fmla="*/ 0 w 7429601"/>
              <a:gd name="connsiteY4" fmla="*/ 6888822 h 6888822"/>
              <a:gd name="connsiteX0" fmla="*/ 0 w 7429601"/>
              <a:gd name="connsiteY0" fmla="*/ 6888822 h 6888822"/>
              <a:gd name="connsiteX1" fmla="*/ 2854931 w 7429601"/>
              <a:gd name="connsiteY1" fmla="*/ 0 h 6888822"/>
              <a:gd name="connsiteX2" fmla="*/ 7428188 w 7429601"/>
              <a:gd name="connsiteY2" fmla="*/ 0 h 6888822"/>
              <a:gd name="connsiteX3" fmla="*/ 7419198 w 7429601"/>
              <a:gd name="connsiteY3" fmla="*/ 6888822 h 6888822"/>
              <a:gd name="connsiteX4" fmla="*/ 0 w 7429601"/>
              <a:gd name="connsiteY4" fmla="*/ 6888822 h 6888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601" h="6888822">
                <a:moveTo>
                  <a:pt x="0" y="6888822"/>
                </a:moveTo>
                <a:lnTo>
                  <a:pt x="2854931" y="0"/>
                </a:lnTo>
                <a:lnTo>
                  <a:pt x="7428188" y="0"/>
                </a:lnTo>
                <a:cubicBezTo>
                  <a:pt x="7435465" y="2286000"/>
                  <a:pt x="7411921" y="4602822"/>
                  <a:pt x="7419198" y="6888822"/>
                </a:cubicBezTo>
                <a:lnTo>
                  <a:pt x="0" y="688882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236E81-9856-EFFD-B875-52913F32B89E}"/>
              </a:ext>
            </a:extLst>
          </p:cNvPr>
          <p:cNvSpPr txBox="1"/>
          <p:nvPr/>
        </p:nvSpPr>
        <p:spPr>
          <a:xfrm>
            <a:off x="1649564" y="3198167"/>
            <a:ext cx="2054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주제 선정 배경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9759DB-68B2-E10C-D11B-0BDA5CC3CA0B}"/>
              </a:ext>
            </a:extLst>
          </p:cNvPr>
          <p:cNvSpPr txBox="1"/>
          <p:nvPr/>
        </p:nvSpPr>
        <p:spPr>
          <a:xfrm>
            <a:off x="554739" y="3059646"/>
            <a:ext cx="1345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</a:t>
            </a:r>
            <a:endParaRPr lang="ko-KR" altLang="en-US" sz="4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602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04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분류 모델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10781FD-4134-C570-EB69-AE8A98E8F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66" y="2531542"/>
            <a:ext cx="5166745" cy="335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D86394-38DC-4A34-71BA-A48864866AF2}"/>
              </a:ext>
            </a:extLst>
          </p:cNvPr>
          <p:cNvGrpSpPr/>
          <p:nvPr/>
        </p:nvGrpSpPr>
        <p:grpSpPr>
          <a:xfrm>
            <a:off x="735419" y="949459"/>
            <a:ext cx="10721162" cy="914488"/>
            <a:chOff x="809559" y="1655012"/>
            <a:chExt cx="10721162" cy="115536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A86FA39-8B1D-4501-7341-92DAFC5F97D7}"/>
                </a:ext>
              </a:extLst>
            </p:cNvPr>
            <p:cNvGrpSpPr/>
            <p:nvPr/>
          </p:nvGrpSpPr>
          <p:grpSpPr>
            <a:xfrm>
              <a:off x="809559" y="1655012"/>
              <a:ext cx="10721162" cy="1155368"/>
              <a:chOff x="1452110" y="1246725"/>
              <a:chExt cx="5435216" cy="115536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47B17C4-7A5A-378A-E9A2-556BBC9C91AB}"/>
                  </a:ext>
                </a:extLst>
              </p:cNvPr>
              <p:cNvSpPr/>
              <p:nvPr/>
            </p:nvSpPr>
            <p:spPr>
              <a:xfrm>
                <a:off x="1452110" y="1249825"/>
                <a:ext cx="45719" cy="1152268"/>
              </a:xfrm>
              <a:prstGeom prst="rect">
                <a:avLst/>
              </a:prstGeom>
              <a:solidFill>
                <a:srgbClr val="93C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25E6BCD-85EB-76AA-6CCD-1F381943C4D7}"/>
                  </a:ext>
                </a:extLst>
              </p:cNvPr>
              <p:cNvSpPr/>
              <p:nvPr/>
            </p:nvSpPr>
            <p:spPr>
              <a:xfrm>
                <a:off x="1497828" y="1246725"/>
                <a:ext cx="5389498" cy="1152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163345-BC80-403A-EF92-3FD24E123FE8}"/>
                </a:ext>
              </a:extLst>
            </p:cNvPr>
            <p:cNvSpPr txBox="1"/>
            <p:nvPr/>
          </p:nvSpPr>
          <p:spPr>
            <a:xfrm>
              <a:off x="993304" y="1757307"/>
              <a:ext cx="3788760" cy="816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STEP 02. </a:t>
              </a:r>
              <a:r>
                <a:rPr lang="ko-KR" altLang="en-US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최적의 클러스터</a:t>
              </a:r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개수 탐색</a:t>
              </a:r>
              <a:endParaRPr lang="en-US" altLang="ko-KR" b="1" dirty="0">
                <a:solidFill>
                  <a:srgbClr val="93C9E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endParaRPr lang="en-US" altLang="ko-KR" b="1" dirty="0">
                <a:solidFill>
                  <a:srgbClr val="93C9E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BD4325-4B6D-4683-307D-50161B301B50}"/>
                </a:ext>
              </a:extLst>
            </p:cNvPr>
            <p:cNvSpPr txBox="1"/>
            <p:nvPr/>
          </p:nvSpPr>
          <p:spPr>
            <a:xfrm>
              <a:off x="989921" y="2228872"/>
              <a:ext cx="7254544" cy="427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Silhouette Index</a:t>
              </a: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&amp; Score Index</a:t>
              </a: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를 통한 최적의 클러스터 개수 탐색 및 시각화</a:t>
              </a:r>
              <a:endPara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722288-1917-1913-20A4-3214F19F48F7}"/>
              </a:ext>
            </a:extLst>
          </p:cNvPr>
          <p:cNvSpPr/>
          <p:nvPr/>
        </p:nvSpPr>
        <p:spPr>
          <a:xfrm>
            <a:off x="2379295" y="4126422"/>
            <a:ext cx="581075" cy="65151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EF335C89-D24E-0F66-886D-EE0D45951188}"/>
              </a:ext>
            </a:extLst>
          </p:cNvPr>
          <p:cNvSpPr/>
          <p:nvPr/>
        </p:nvSpPr>
        <p:spPr>
          <a:xfrm>
            <a:off x="6851414" y="3867610"/>
            <a:ext cx="605790" cy="436822"/>
          </a:xfrm>
          <a:prstGeom prst="rightArrow">
            <a:avLst/>
          </a:prstGeom>
          <a:solidFill>
            <a:srgbClr val="93C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AB5E24-BB63-C24A-A71F-95E300A0B888}"/>
              </a:ext>
            </a:extLst>
          </p:cNvPr>
          <p:cNvSpPr txBox="1"/>
          <p:nvPr/>
        </p:nvSpPr>
        <p:spPr>
          <a:xfrm>
            <a:off x="7680846" y="3559402"/>
            <a:ext cx="3558451" cy="105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Optimal Cluster</a:t>
            </a:r>
            <a:endParaRPr lang="en-US" altLang="ko-KR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 = 3 </a:t>
            </a:r>
            <a:endParaRPr lang="ko-KR" altLang="en-US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5" name="그래픽 34" descr="따옴표 윤곽선">
            <a:extLst>
              <a:ext uri="{FF2B5EF4-FFF2-40B4-BE49-F238E27FC236}">
                <a16:creationId xmlns:a16="http://schemas.microsoft.com/office/drawing/2014/main" id="{ADF246FA-048D-B5CD-6765-4FF8AA930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0424615" y="3429000"/>
            <a:ext cx="914400" cy="914400"/>
          </a:xfrm>
          <a:prstGeom prst="rtTriangle">
            <a:avLst/>
          </a:prstGeom>
        </p:spPr>
      </p:pic>
      <p:pic>
        <p:nvPicPr>
          <p:cNvPr id="39" name="그래픽 38" descr="따옴표 윤곽선">
            <a:extLst>
              <a:ext uri="{FF2B5EF4-FFF2-40B4-BE49-F238E27FC236}">
                <a16:creationId xmlns:a16="http://schemas.microsoft.com/office/drawing/2014/main" id="{FE5A9B45-32A6-0B64-EC61-4A8E5795E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8451" y="3108194"/>
            <a:ext cx="914400" cy="914400"/>
          </a:xfrm>
          <a:prstGeom prst="rtTriangle">
            <a:avLst/>
          </a:prstGeom>
        </p:spPr>
      </p:pic>
    </p:spTree>
    <p:extLst>
      <p:ext uri="{BB962C8B-B14F-4D97-AF65-F5344CB8AC3E}">
        <p14:creationId xmlns:p14="http://schemas.microsoft.com/office/powerpoint/2010/main" val="3516952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05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예측 모델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1ED7F01-8D2E-C210-95BA-203F75F9D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7" y="2694482"/>
            <a:ext cx="1265380" cy="126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9E1B86-172C-98DD-7A5E-CC31058EB82A}"/>
              </a:ext>
            </a:extLst>
          </p:cNvPr>
          <p:cNvSpPr txBox="1"/>
          <p:nvPr/>
        </p:nvSpPr>
        <p:spPr>
          <a:xfrm>
            <a:off x="124403" y="4066852"/>
            <a:ext cx="257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pdde_merged.csv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43C35B7-55EF-94A5-1579-71DB07B98546}"/>
              </a:ext>
            </a:extLst>
          </p:cNvPr>
          <p:cNvSpPr/>
          <p:nvPr/>
        </p:nvSpPr>
        <p:spPr>
          <a:xfrm>
            <a:off x="2430146" y="3226453"/>
            <a:ext cx="464193" cy="200398"/>
          </a:xfrm>
          <a:prstGeom prst="rightArrow">
            <a:avLst/>
          </a:prstGeom>
          <a:solidFill>
            <a:srgbClr val="458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5138" name="Picture 18" descr="Networking ">
            <a:extLst>
              <a:ext uri="{FF2B5EF4-FFF2-40B4-BE49-F238E27FC236}">
                <a16:creationId xmlns:a16="http://schemas.microsoft.com/office/drawing/2014/main" id="{91FA4B57-685A-F376-61B7-08493553E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552" y="270216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84">
            <a:extLst>
              <a:ext uri="{FF2B5EF4-FFF2-40B4-BE49-F238E27FC236}">
                <a16:creationId xmlns:a16="http://schemas.microsoft.com/office/drawing/2014/main" id="{0F5B7380-FB0F-21B3-31E3-AC0DD67152A4}"/>
              </a:ext>
            </a:extLst>
          </p:cNvPr>
          <p:cNvSpPr/>
          <p:nvPr/>
        </p:nvSpPr>
        <p:spPr>
          <a:xfrm>
            <a:off x="2968392" y="4047386"/>
            <a:ext cx="2159214" cy="346710"/>
          </a:xfrm>
          <a:prstGeom prst="roundRect">
            <a:avLst>
              <a:gd name="adj" fmla="val 50000"/>
            </a:avLst>
          </a:prstGeom>
          <a:solidFill>
            <a:srgbClr val="93C9E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K-Means Clustering</a:t>
            </a:r>
            <a:endParaRPr lang="en-US" altLang="ko-KR" sz="105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4E51852-EA2A-CA0A-D2C0-6221FEACA875}"/>
              </a:ext>
            </a:extLst>
          </p:cNvPr>
          <p:cNvSpPr/>
          <p:nvPr/>
        </p:nvSpPr>
        <p:spPr>
          <a:xfrm>
            <a:off x="10280499" y="2604000"/>
            <a:ext cx="1080826" cy="1080826"/>
          </a:xfrm>
          <a:prstGeom prst="ellipse">
            <a:avLst/>
          </a:prstGeom>
          <a:solidFill>
            <a:srgbClr val="EDEDE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AA33410-7D5A-738B-CEA5-F53817129E45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6096001" y="252037"/>
            <a:ext cx="0" cy="6353926"/>
          </a:xfrm>
          <a:prstGeom prst="line">
            <a:avLst/>
          </a:prstGeom>
          <a:ln w="38100">
            <a:solidFill>
              <a:srgbClr val="EDEDE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42" name="Picture 22" descr="사용자 ">
            <a:extLst>
              <a:ext uri="{FF2B5EF4-FFF2-40B4-BE49-F238E27FC236}">
                <a16:creationId xmlns:a16="http://schemas.microsoft.com/office/drawing/2014/main" id="{4B89A19F-336F-A89B-C88B-6CE592F37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715" y="2783348"/>
            <a:ext cx="706394" cy="70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163673-2FA7-848E-D796-009741517DCA}"/>
              </a:ext>
            </a:extLst>
          </p:cNvPr>
          <p:cNvSpPr txBox="1"/>
          <p:nvPr/>
        </p:nvSpPr>
        <p:spPr>
          <a:xfrm>
            <a:off x="9921156" y="3864174"/>
            <a:ext cx="1949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잠재 고객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lpay_cop_merged.csv</a:t>
            </a:r>
          </a:p>
        </p:txBody>
      </p:sp>
      <p:pic>
        <p:nvPicPr>
          <p:cNvPr id="52" name="Picture 18" descr="Networking ">
            <a:extLst>
              <a:ext uri="{FF2B5EF4-FFF2-40B4-BE49-F238E27FC236}">
                <a16:creationId xmlns:a16="http://schemas.microsoft.com/office/drawing/2014/main" id="{90FC23C5-7720-7109-9A53-A9354457C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989" y="273361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10F5898C-828A-5B53-C647-AE6D901F8AB6}"/>
              </a:ext>
            </a:extLst>
          </p:cNvPr>
          <p:cNvSpPr/>
          <p:nvPr/>
        </p:nvSpPr>
        <p:spPr>
          <a:xfrm rot="10800000">
            <a:off x="9520590" y="3144413"/>
            <a:ext cx="464193" cy="200398"/>
          </a:xfrm>
          <a:prstGeom prst="rightArrow">
            <a:avLst/>
          </a:prstGeom>
          <a:solidFill>
            <a:srgbClr val="F07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ECEAEF2-0DE8-A07E-E0D2-FC935156CA9C}"/>
              </a:ext>
            </a:extLst>
          </p:cNvPr>
          <p:cNvGrpSpPr/>
          <p:nvPr/>
        </p:nvGrpSpPr>
        <p:grpSpPr>
          <a:xfrm>
            <a:off x="5559767" y="1363890"/>
            <a:ext cx="1074652" cy="1074652"/>
            <a:chOff x="5727709" y="899519"/>
            <a:chExt cx="1371600" cy="137160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83A863B-5EA9-506E-6BA8-6889814590F4}"/>
                </a:ext>
              </a:extLst>
            </p:cNvPr>
            <p:cNvSpPr/>
            <p:nvPr/>
          </p:nvSpPr>
          <p:spPr>
            <a:xfrm>
              <a:off x="5727709" y="899519"/>
              <a:ext cx="1371600" cy="1371600"/>
            </a:xfrm>
            <a:prstGeom prst="ellipse">
              <a:avLst/>
            </a:prstGeom>
            <a:solidFill>
              <a:srgbClr val="ED8C4A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pic>
          <p:nvPicPr>
            <p:cNvPr id="5140" name="Picture 20" descr="사람들 ">
              <a:extLst>
                <a:ext uri="{FF2B5EF4-FFF2-40B4-BE49-F238E27FC236}">
                  <a16:creationId xmlns:a16="http://schemas.microsoft.com/office/drawing/2014/main" id="{3D2E544C-3968-A293-9E5F-5C7D59CB6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743" y="1127553"/>
              <a:ext cx="915532" cy="915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1F376BA-3A55-87AD-DEF1-4703AAFA9D8F}"/>
              </a:ext>
            </a:extLst>
          </p:cNvPr>
          <p:cNvGrpSpPr/>
          <p:nvPr/>
        </p:nvGrpSpPr>
        <p:grpSpPr>
          <a:xfrm>
            <a:off x="5559767" y="2515817"/>
            <a:ext cx="1074652" cy="1074652"/>
            <a:chOff x="5796887" y="2515716"/>
            <a:chExt cx="1371600" cy="137160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242BAFF-F79C-A5EC-8893-695F79C3D209}"/>
                </a:ext>
              </a:extLst>
            </p:cNvPr>
            <p:cNvSpPr/>
            <p:nvPr/>
          </p:nvSpPr>
          <p:spPr>
            <a:xfrm>
              <a:off x="5796887" y="2515716"/>
              <a:ext cx="1371600" cy="1371600"/>
            </a:xfrm>
            <a:prstGeom prst="ellipse">
              <a:avLst/>
            </a:prstGeom>
            <a:solidFill>
              <a:srgbClr val="64C1E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pic>
          <p:nvPicPr>
            <p:cNvPr id="18" name="Picture 20" descr="사람들 ">
              <a:extLst>
                <a:ext uri="{FF2B5EF4-FFF2-40B4-BE49-F238E27FC236}">
                  <a16:creationId xmlns:a16="http://schemas.microsoft.com/office/drawing/2014/main" id="{76BF67FF-E1AE-F177-EFC2-DD5C9265F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921" y="2743750"/>
              <a:ext cx="915532" cy="915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7D77ECA-F2EE-7F84-4784-EC4D7D6B9E14}"/>
              </a:ext>
            </a:extLst>
          </p:cNvPr>
          <p:cNvGrpSpPr/>
          <p:nvPr/>
        </p:nvGrpSpPr>
        <p:grpSpPr>
          <a:xfrm>
            <a:off x="5559767" y="3667745"/>
            <a:ext cx="1074652" cy="1074652"/>
            <a:chOff x="5796887" y="4070577"/>
            <a:chExt cx="1371600" cy="13716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5269723-740E-096C-6C71-0D0F23F73959}"/>
                </a:ext>
              </a:extLst>
            </p:cNvPr>
            <p:cNvSpPr/>
            <p:nvPr/>
          </p:nvSpPr>
          <p:spPr>
            <a:xfrm>
              <a:off x="5796887" y="4070577"/>
              <a:ext cx="1371600" cy="1371600"/>
            </a:xfrm>
            <a:prstGeom prst="ellipse">
              <a:avLst/>
            </a:prstGeom>
            <a:solidFill>
              <a:srgbClr val="FFCA5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pic>
          <p:nvPicPr>
            <p:cNvPr id="21" name="Picture 20" descr="사람들 ">
              <a:extLst>
                <a:ext uri="{FF2B5EF4-FFF2-40B4-BE49-F238E27FC236}">
                  <a16:creationId xmlns:a16="http://schemas.microsoft.com/office/drawing/2014/main" id="{2B2687BB-A959-E3FD-A45C-0093CAFD94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921" y="4298611"/>
              <a:ext cx="915532" cy="915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모서리가 둥근 직사각형 84">
            <a:extLst>
              <a:ext uri="{FF2B5EF4-FFF2-40B4-BE49-F238E27FC236}">
                <a16:creationId xmlns:a16="http://schemas.microsoft.com/office/drawing/2014/main" id="{E31AD52E-2EB1-F36F-1BFB-E4D163485A3E}"/>
              </a:ext>
            </a:extLst>
          </p:cNvPr>
          <p:cNvSpPr/>
          <p:nvPr/>
        </p:nvSpPr>
        <p:spPr>
          <a:xfrm>
            <a:off x="4955593" y="4851012"/>
            <a:ext cx="2124542" cy="475004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K_means_clusters</a:t>
            </a:r>
            <a:r>
              <a: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columns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10CDEDE1-AD65-02D4-E42A-11442E4BF5C4}"/>
              </a:ext>
            </a:extLst>
          </p:cNvPr>
          <p:cNvSpPr/>
          <p:nvPr/>
        </p:nvSpPr>
        <p:spPr>
          <a:xfrm rot="10800000">
            <a:off x="4830040" y="1714500"/>
            <a:ext cx="739950" cy="2643882"/>
          </a:xfrm>
          <a:prstGeom prst="rightBrace">
            <a:avLst/>
          </a:prstGeom>
          <a:noFill/>
          <a:ln w="28575">
            <a:solidFill>
              <a:srgbClr val="45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D9CD5D6D-0B82-85F9-D5C7-C8E3CEF32A0E}"/>
              </a:ext>
            </a:extLst>
          </p:cNvPr>
          <p:cNvSpPr/>
          <p:nvPr/>
        </p:nvSpPr>
        <p:spPr>
          <a:xfrm rot="12475138">
            <a:off x="7050083" y="2306591"/>
            <a:ext cx="464193" cy="200398"/>
          </a:xfrm>
          <a:prstGeom prst="rightArrow">
            <a:avLst/>
          </a:prstGeom>
          <a:solidFill>
            <a:srgbClr val="F07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415FD1-B97F-2148-671C-8C7F604A87FF}"/>
              </a:ext>
            </a:extLst>
          </p:cNvPr>
          <p:cNvSpPr txBox="1"/>
          <p:nvPr/>
        </p:nvSpPr>
        <p:spPr>
          <a:xfrm>
            <a:off x="7333970" y="1720860"/>
            <a:ext cx="3405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예측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</a:p>
          <a:p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잠재 고객은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번 클러스터와 가까울 것이다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모서리가 둥근 직사각형 84">
            <a:extLst>
              <a:ext uri="{FF2B5EF4-FFF2-40B4-BE49-F238E27FC236}">
                <a16:creationId xmlns:a16="http://schemas.microsoft.com/office/drawing/2014/main" id="{5FFDBF29-2EF4-8AFB-68E3-22AF66833FD2}"/>
              </a:ext>
            </a:extLst>
          </p:cNvPr>
          <p:cNvSpPr/>
          <p:nvPr/>
        </p:nvSpPr>
        <p:spPr>
          <a:xfrm>
            <a:off x="7559860" y="4024250"/>
            <a:ext cx="2159214" cy="346710"/>
          </a:xfrm>
          <a:prstGeom prst="roundRect">
            <a:avLst>
              <a:gd name="adj" fmla="val 50000"/>
            </a:avLst>
          </a:prstGeom>
          <a:solidFill>
            <a:srgbClr val="F07D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XGBClassifier</a:t>
            </a:r>
            <a:endParaRPr lang="en-US" altLang="ko-KR" sz="105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9A518D5-4FE1-0CA3-0EB1-3E51C2268A7A}"/>
              </a:ext>
            </a:extLst>
          </p:cNvPr>
          <p:cNvSpPr/>
          <p:nvPr/>
        </p:nvSpPr>
        <p:spPr>
          <a:xfrm>
            <a:off x="4991639" y="901046"/>
            <a:ext cx="2208722" cy="4884341"/>
          </a:xfrm>
          <a:prstGeom prst="ellipse">
            <a:avLst/>
          </a:prstGeom>
          <a:noFill/>
          <a:ln w="38100">
            <a:solidFill>
              <a:srgbClr val="FFCA5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BD258B7F-7194-9FA7-3EB0-6CF8F6CC3EA1}"/>
              </a:ext>
            </a:extLst>
          </p:cNvPr>
          <p:cNvSpPr/>
          <p:nvPr/>
        </p:nvSpPr>
        <p:spPr>
          <a:xfrm>
            <a:off x="152400" y="2187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04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분류 모델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7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05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예측 모델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D86394-38DC-4A34-71BA-A48864866AF2}"/>
              </a:ext>
            </a:extLst>
          </p:cNvPr>
          <p:cNvGrpSpPr/>
          <p:nvPr/>
        </p:nvGrpSpPr>
        <p:grpSpPr>
          <a:xfrm>
            <a:off x="735419" y="949459"/>
            <a:ext cx="10721162" cy="914488"/>
            <a:chOff x="809559" y="1655012"/>
            <a:chExt cx="10721162" cy="115536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A86FA39-8B1D-4501-7341-92DAFC5F97D7}"/>
                </a:ext>
              </a:extLst>
            </p:cNvPr>
            <p:cNvGrpSpPr/>
            <p:nvPr/>
          </p:nvGrpSpPr>
          <p:grpSpPr>
            <a:xfrm>
              <a:off x="809559" y="1655012"/>
              <a:ext cx="10721162" cy="1155368"/>
              <a:chOff x="1452110" y="1246725"/>
              <a:chExt cx="5435216" cy="115536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47B17C4-7A5A-378A-E9A2-556BBC9C91AB}"/>
                  </a:ext>
                </a:extLst>
              </p:cNvPr>
              <p:cNvSpPr/>
              <p:nvPr/>
            </p:nvSpPr>
            <p:spPr>
              <a:xfrm>
                <a:off x="1452110" y="1249825"/>
                <a:ext cx="45719" cy="1152268"/>
              </a:xfrm>
              <a:prstGeom prst="rect">
                <a:avLst/>
              </a:prstGeom>
              <a:solidFill>
                <a:srgbClr val="93C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25E6BCD-85EB-76AA-6CCD-1F381943C4D7}"/>
                  </a:ext>
                </a:extLst>
              </p:cNvPr>
              <p:cNvSpPr/>
              <p:nvPr/>
            </p:nvSpPr>
            <p:spPr>
              <a:xfrm>
                <a:off x="1497828" y="1246725"/>
                <a:ext cx="5389498" cy="1152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163345-BC80-403A-EF92-3FD24E123FE8}"/>
                </a:ext>
              </a:extLst>
            </p:cNvPr>
            <p:cNvSpPr txBox="1"/>
            <p:nvPr/>
          </p:nvSpPr>
          <p:spPr>
            <a:xfrm>
              <a:off x="993304" y="1757307"/>
              <a:ext cx="2945947" cy="466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STEP 03. </a:t>
              </a:r>
              <a:r>
                <a:rPr lang="ko-KR" altLang="en-US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클러스터링 결과</a:t>
              </a:r>
              <a:endParaRPr lang="en-US" altLang="ko-KR" b="1" dirty="0">
                <a:solidFill>
                  <a:srgbClr val="93C9E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BD4325-4B6D-4683-307D-50161B301B50}"/>
                </a:ext>
              </a:extLst>
            </p:cNvPr>
            <p:cNvSpPr txBox="1"/>
            <p:nvPr/>
          </p:nvSpPr>
          <p:spPr>
            <a:xfrm>
              <a:off x="993304" y="2215190"/>
              <a:ext cx="5893116" cy="427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고객군</a:t>
              </a: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분포</a:t>
              </a:r>
              <a:r>
                <a: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</a:t>
              </a: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6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고객군</a:t>
              </a:r>
              <a:r>
                <a: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</a:t>
              </a: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월 별 총 구매 금액 </a:t>
              </a:r>
            </a:p>
          </p:txBody>
        </p:sp>
      </p:grpSp>
      <p:pic>
        <p:nvPicPr>
          <p:cNvPr id="30" name="Picture 2">
            <a:extLst>
              <a:ext uri="{FF2B5EF4-FFF2-40B4-BE49-F238E27FC236}">
                <a16:creationId xmlns:a16="http://schemas.microsoft.com/office/drawing/2014/main" id="{6AEB71F1-0F93-661D-41C9-B2A7DC13D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87" y="2340953"/>
            <a:ext cx="31369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>
            <a:extLst>
              <a:ext uri="{FF2B5EF4-FFF2-40B4-BE49-F238E27FC236}">
                <a16:creationId xmlns:a16="http://schemas.microsoft.com/office/drawing/2014/main" id="{D8475E73-E970-1A87-09EE-195ADDAA0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410" y="2403386"/>
            <a:ext cx="7633211" cy="288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82D16A0-D1A5-6DE3-6F83-ADAD13B1B3AE}"/>
              </a:ext>
            </a:extLst>
          </p:cNvPr>
          <p:cNvSpPr/>
          <p:nvPr/>
        </p:nvSpPr>
        <p:spPr>
          <a:xfrm>
            <a:off x="4349979" y="2738459"/>
            <a:ext cx="7113810" cy="769143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1CFA5C4-CF5D-59B9-1BC5-4F5B1D8C7A3F}"/>
              </a:ext>
            </a:extLst>
          </p:cNvPr>
          <p:cNvSpPr/>
          <p:nvPr/>
        </p:nvSpPr>
        <p:spPr>
          <a:xfrm>
            <a:off x="3576000" y="6131877"/>
            <a:ext cx="2520000" cy="324000"/>
          </a:xfrm>
          <a:prstGeom prst="rect">
            <a:avLst/>
          </a:prstGeom>
          <a:solidFill>
            <a:srgbClr val="FFF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42" name="그래픽 41" descr="따옴표 윤곽선">
            <a:extLst>
              <a:ext uri="{FF2B5EF4-FFF2-40B4-BE49-F238E27FC236}">
                <a16:creationId xmlns:a16="http://schemas.microsoft.com/office/drawing/2014/main" id="{99031B91-138D-65B7-DF4B-3D5E30256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283854" y="5323425"/>
            <a:ext cx="914400" cy="914400"/>
          </a:xfrm>
          <a:prstGeom prst="rtTriangle">
            <a:avLst/>
          </a:prstGeom>
        </p:spPr>
      </p:pic>
      <p:pic>
        <p:nvPicPr>
          <p:cNvPr id="43" name="그래픽 42" descr="따옴표 윤곽선">
            <a:extLst>
              <a:ext uri="{FF2B5EF4-FFF2-40B4-BE49-F238E27FC236}">
                <a16:creationId xmlns:a16="http://schemas.microsoft.com/office/drawing/2014/main" id="{24173643-9171-7652-FD1B-5D26D63DB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4085" y="4980248"/>
            <a:ext cx="914400" cy="914400"/>
          </a:xfrm>
          <a:prstGeom prst="rtTriangle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92C8051-982F-D48C-8BEE-B0C739333392}"/>
              </a:ext>
            </a:extLst>
          </p:cNvPr>
          <p:cNvSpPr txBox="1"/>
          <p:nvPr/>
        </p:nvSpPr>
        <p:spPr>
          <a:xfrm>
            <a:off x="1934874" y="5316380"/>
            <a:ext cx="8322253" cy="11565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고객군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분포 크기 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1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번 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2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번 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 0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번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 algn="ctr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고객군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별 월간 총 구매 금액은 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번 그룹이 가장 높다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algn="ctr" latinLnBrk="0">
              <a:lnSpc>
                <a:spcPct val="150000"/>
              </a:lnSpc>
            </a:pP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번 고객군의 평균 소비 금액이 가장 높을 것으로 추측된다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33DB64EE-5D13-82FF-D071-CBD65ACDE5FA}"/>
              </a:ext>
            </a:extLst>
          </p:cNvPr>
          <p:cNvSpPr/>
          <p:nvPr/>
        </p:nvSpPr>
        <p:spPr>
          <a:xfrm>
            <a:off x="152400" y="2187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05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예측 모델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BBD20A76-2A68-5C20-D459-BE2046DC9EDA}"/>
              </a:ext>
            </a:extLst>
          </p:cNvPr>
          <p:cNvSpPr/>
          <p:nvPr/>
        </p:nvSpPr>
        <p:spPr>
          <a:xfrm>
            <a:off x="109086" y="229700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04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분류 모델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908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03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분류 모델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: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클러스터링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D86394-38DC-4A34-71BA-A48864866AF2}"/>
              </a:ext>
            </a:extLst>
          </p:cNvPr>
          <p:cNvGrpSpPr/>
          <p:nvPr/>
        </p:nvGrpSpPr>
        <p:grpSpPr>
          <a:xfrm>
            <a:off x="735419" y="949459"/>
            <a:ext cx="10721162" cy="914488"/>
            <a:chOff x="809559" y="1655012"/>
            <a:chExt cx="10721162" cy="115536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A86FA39-8B1D-4501-7341-92DAFC5F97D7}"/>
                </a:ext>
              </a:extLst>
            </p:cNvPr>
            <p:cNvGrpSpPr/>
            <p:nvPr/>
          </p:nvGrpSpPr>
          <p:grpSpPr>
            <a:xfrm>
              <a:off x="809559" y="1655012"/>
              <a:ext cx="10721162" cy="1155368"/>
              <a:chOff x="1452110" y="1246725"/>
              <a:chExt cx="5435216" cy="115536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47B17C4-7A5A-378A-E9A2-556BBC9C91AB}"/>
                  </a:ext>
                </a:extLst>
              </p:cNvPr>
              <p:cNvSpPr/>
              <p:nvPr/>
            </p:nvSpPr>
            <p:spPr>
              <a:xfrm>
                <a:off x="1452110" y="1249825"/>
                <a:ext cx="45719" cy="1152268"/>
              </a:xfrm>
              <a:prstGeom prst="rect">
                <a:avLst/>
              </a:prstGeom>
              <a:solidFill>
                <a:srgbClr val="93C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25E6BCD-85EB-76AA-6CCD-1F381943C4D7}"/>
                  </a:ext>
                </a:extLst>
              </p:cNvPr>
              <p:cNvSpPr/>
              <p:nvPr/>
            </p:nvSpPr>
            <p:spPr>
              <a:xfrm>
                <a:off x="1497828" y="1246725"/>
                <a:ext cx="5389498" cy="1152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163345-BC80-403A-EF92-3FD24E123FE8}"/>
                </a:ext>
              </a:extLst>
            </p:cNvPr>
            <p:cNvSpPr txBox="1"/>
            <p:nvPr/>
          </p:nvSpPr>
          <p:spPr>
            <a:xfrm>
              <a:off x="993304" y="1757307"/>
              <a:ext cx="2945947" cy="466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STEP 03. </a:t>
              </a:r>
              <a:r>
                <a:rPr lang="ko-KR" altLang="en-US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클러스터링 결과</a:t>
              </a:r>
              <a:endParaRPr lang="en-US" altLang="ko-KR" b="1" dirty="0">
                <a:solidFill>
                  <a:srgbClr val="93C9E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BD4325-4B6D-4683-307D-50161B301B50}"/>
                </a:ext>
              </a:extLst>
            </p:cNvPr>
            <p:cNvSpPr txBox="1"/>
            <p:nvPr/>
          </p:nvSpPr>
          <p:spPr>
            <a:xfrm>
              <a:off x="993304" y="2215190"/>
              <a:ext cx="5893116" cy="427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고객군</a:t>
              </a: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분포</a:t>
              </a:r>
              <a:r>
                <a: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</a:t>
              </a: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6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고객군</a:t>
              </a:r>
              <a:r>
                <a: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</a:t>
              </a: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월 별 총 구매 금액 </a:t>
              </a:r>
            </a:p>
          </p:txBody>
        </p:sp>
      </p:grpSp>
      <p:pic>
        <p:nvPicPr>
          <p:cNvPr id="30" name="Picture 2">
            <a:extLst>
              <a:ext uri="{FF2B5EF4-FFF2-40B4-BE49-F238E27FC236}">
                <a16:creationId xmlns:a16="http://schemas.microsoft.com/office/drawing/2014/main" id="{6AEB71F1-0F93-661D-41C9-B2A7DC13D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87" y="2340953"/>
            <a:ext cx="31369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>
            <a:extLst>
              <a:ext uri="{FF2B5EF4-FFF2-40B4-BE49-F238E27FC236}">
                <a16:creationId xmlns:a16="http://schemas.microsoft.com/office/drawing/2014/main" id="{D8475E73-E970-1A87-09EE-195ADDAA0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410" y="2403386"/>
            <a:ext cx="7633211" cy="288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82D16A0-D1A5-6DE3-6F83-ADAD13B1B3AE}"/>
              </a:ext>
            </a:extLst>
          </p:cNvPr>
          <p:cNvSpPr/>
          <p:nvPr/>
        </p:nvSpPr>
        <p:spPr>
          <a:xfrm>
            <a:off x="4349979" y="2738459"/>
            <a:ext cx="7113810" cy="769143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4" name="사각형: 모서리가 접힌 도형 33">
            <a:extLst>
              <a:ext uri="{FF2B5EF4-FFF2-40B4-BE49-F238E27FC236}">
                <a16:creationId xmlns:a16="http://schemas.microsoft.com/office/drawing/2014/main" id="{38D25429-4BD2-772C-1A1F-671A4DB8FC17}"/>
              </a:ext>
            </a:extLst>
          </p:cNvPr>
          <p:cNvSpPr/>
          <p:nvPr/>
        </p:nvSpPr>
        <p:spPr>
          <a:xfrm>
            <a:off x="1282313" y="5558094"/>
            <a:ext cx="9793357" cy="663030"/>
          </a:xfrm>
          <a:prstGeom prst="foldedCorner">
            <a:avLst/>
          </a:prstGeom>
          <a:solidFill>
            <a:srgbClr val="FFF8A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B4B148-067F-73C0-D0A2-DF442401A3FC}"/>
              </a:ext>
            </a:extLst>
          </p:cNvPr>
          <p:cNvSpPr txBox="1"/>
          <p:nvPr/>
        </p:nvSpPr>
        <p:spPr>
          <a:xfrm>
            <a:off x="2318715" y="5704943"/>
            <a:ext cx="7720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번 고객군의 평균 소비 금액이 가장 높을 것으로 추측된다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31996A6-3087-AFEA-FFAE-161B34E9A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530"/>
            <a:ext cx="12275170" cy="6855469"/>
          </a:xfrm>
          <a:prstGeom prst="rect">
            <a:avLst/>
          </a:prstGeom>
        </p:spPr>
      </p:pic>
      <p:sp>
        <p:nvSpPr>
          <p:cNvPr id="12" name="사각형: 모서리가 접힌 도형 11">
            <a:extLst>
              <a:ext uri="{FF2B5EF4-FFF2-40B4-BE49-F238E27FC236}">
                <a16:creationId xmlns:a16="http://schemas.microsoft.com/office/drawing/2014/main" id="{1E669318-0206-2DD4-71DD-53C3E82CB591}"/>
              </a:ext>
            </a:extLst>
          </p:cNvPr>
          <p:cNvSpPr/>
          <p:nvPr/>
        </p:nvSpPr>
        <p:spPr>
          <a:xfrm>
            <a:off x="2787721" y="1544522"/>
            <a:ext cx="6616557" cy="3195263"/>
          </a:xfrm>
          <a:prstGeom prst="foldedCorner">
            <a:avLst/>
          </a:prstGeom>
          <a:solidFill>
            <a:srgbClr val="FFFFFF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477AA3B-F02D-257C-BBBC-94F53F06B753}"/>
              </a:ext>
            </a:extLst>
          </p:cNvPr>
          <p:cNvSpPr>
            <a:spLocks noEditPoints="1"/>
          </p:cNvSpPr>
          <p:nvPr/>
        </p:nvSpPr>
        <p:spPr bwMode="auto">
          <a:xfrm>
            <a:off x="3009323" y="1778483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93C9EB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 dirty="0">
              <a:solidFill>
                <a:prstClr val="black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AF2EFD-1F86-F7ED-6E0E-FFD6700417FF}"/>
              </a:ext>
            </a:extLst>
          </p:cNvPr>
          <p:cNvSpPr/>
          <p:nvPr/>
        </p:nvSpPr>
        <p:spPr>
          <a:xfrm>
            <a:off x="3377398" y="1807007"/>
            <a:ext cx="15501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Check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point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47C391-7E72-09E7-08D2-4EDF8A2E68D6}"/>
              </a:ext>
            </a:extLst>
          </p:cNvPr>
          <p:cNvSpPr txBox="1"/>
          <p:nvPr/>
        </p:nvSpPr>
        <p:spPr>
          <a:xfrm>
            <a:off x="4119935" y="2661701"/>
            <a:ext cx="3952127" cy="96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구매력이 큰 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번 고객군을 타겟 고객으로 설정한다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416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/>
          </p:cNvSpPr>
          <p:nvPr/>
        </p:nvSpPr>
        <p:spPr>
          <a:xfrm flipH="1">
            <a:off x="-10404" y="-30822"/>
            <a:ext cx="7429601" cy="6888822"/>
          </a:xfrm>
          <a:custGeom>
            <a:avLst/>
            <a:gdLst>
              <a:gd name="connsiteX0" fmla="*/ 0 w 9133698"/>
              <a:gd name="connsiteY0" fmla="*/ 6858000 h 6858000"/>
              <a:gd name="connsiteX1" fmla="*/ 1714500 w 9133698"/>
              <a:gd name="connsiteY1" fmla="*/ 0 h 6858000"/>
              <a:gd name="connsiteX2" fmla="*/ 9133698 w 9133698"/>
              <a:gd name="connsiteY2" fmla="*/ 0 h 6858000"/>
              <a:gd name="connsiteX3" fmla="*/ 7419198 w 9133698"/>
              <a:gd name="connsiteY3" fmla="*/ 6858000 h 6858000"/>
              <a:gd name="connsiteX4" fmla="*/ 0 w 9133698"/>
              <a:gd name="connsiteY4" fmla="*/ 6858000 h 6858000"/>
              <a:gd name="connsiteX0" fmla="*/ 0 w 7685042"/>
              <a:gd name="connsiteY0" fmla="*/ 6868274 h 6868274"/>
              <a:gd name="connsiteX1" fmla="*/ 1714500 w 7685042"/>
              <a:gd name="connsiteY1" fmla="*/ 10274 h 6868274"/>
              <a:gd name="connsiteX2" fmla="*/ 7685042 w 7685042"/>
              <a:gd name="connsiteY2" fmla="*/ 0 h 6868274"/>
              <a:gd name="connsiteX3" fmla="*/ 7419198 w 7685042"/>
              <a:gd name="connsiteY3" fmla="*/ 6868274 h 6868274"/>
              <a:gd name="connsiteX4" fmla="*/ 0 w 7685042"/>
              <a:gd name="connsiteY4" fmla="*/ 6868274 h 6868274"/>
              <a:gd name="connsiteX0" fmla="*/ 0 w 7469285"/>
              <a:gd name="connsiteY0" fmla="*/ 6858000 h 6858000"/>
              <a:gd name="connsiteX1" fmla="*/ 1714500 w 7469285"/>
              <a:gd name="connsiteY1" fmla="*/ 0 h 6858000"/>
              <a:gd name="connsiteX2" fmla="*/ 7469285 w 7469285"/>
              <a:gd name="connsiteY2" fmla="*/ 0 h 6858000"/>
              <a:gd name="connsiteX3" fmla="*/ 7419198 w 7469285"/>
              <a:gd name="connsiteY3" fmla="*/ 6858000 h 6858000"/>
              <a:gd name="connsiteX4" fmla="*/ 0 w 7469285"/>
              <a:gd name="connsiteY4" fmla="*/ 6858000 h 6858000"/>
              <a:gd name="connsiteX0" fmla="*/ 0 w 7419198"/>
              <a:gd name="connsiteY0" fmla="*/ 6858000 h 6858000"/>
              <a:gd name="connsiteX1" fmla="*/ 1714500 w 7419198"/>
              <a:gd name="connsiteY1" fmla="*/ 0 h 6858000"/>
              <a:gd name="connsiteX2" fmla="*/ 7397366 w 7419198"/>
              <a:gd name="connsiteY2" fmla="*/ 0 h 6858000"/>
              <a:gd name="connsiteX3" fmla="*/ 7419198 w 7419198"/>
              <a:gd name="connsiteY3" fmla="*/ 6858000 h 6858000"/>
              <a:gd name="connsiteX4" fmla="*/ 0 w 7419198"/>
              <a:gd name="connsiteY4" fmla="*/ 6858000 h 6858000"/>
              <a:gd name="connsiteX0" fmla="*/ 0 w 7419198"/>
              <a:gd name="connsiteY0" fmla="*/ 6868274 h 6868274"/>
              <a:gd name="connsiteX1" fmla="*/ 1714500 w 7419198"/>
              <a:gd name="connsiteY1" fmla="*/ 10274 h 6868274"/>
              <a:gd name="connsiteX2" fmla="*/ 7407640 w 7419198"/>
              <a:gd name="connsiteY2" fmla="*/ 0 h 6868274"/>
              <a:gd name="connsiteX3" fmla="*/ 7419198 w 7419198"/>
              <a:gd name="connsiteY3" fmla="*/ 6868274 h 6868274"/>
              <a:gd name="connsiteX4" fmla="*/ 0 w 7419198"/>
              <a:gd name="connsiteY4" fmla="*/ 6868274 h 6868274"/>
              <a:gd name="connsiteX0" fmla="*/ 0 w 7429601"/>
              <a:gd name="connsiteY0" fmla="*/ 6888822 h 6888822"/>
              <a:gd name="connsiteX1" fmla="*/ 1714500 w 7429601"/>
              <a:gd name="connsiteY1" fmla="*/ 30822 h 6888822"/>
              <a:gd name="connsiteX2" fmla="*/ 7428188 w 7429601"/>
              <a:gd name="connsiteY2" fmla="*/ 0 h 6888822"/>
              <a:gd name="connsiteX3" fmla="*/ 7419198 w 7429601"/>
              <a:gd name="connsiteY3" fmla="*/ 6888822 h 6888822"/>
              <a:gd name="connsiteX4" fmla="*/ 0 w 7429601"/>
              <a:gd name="connsiteY4" fmla="*/ 6888822 h 6888822"/>
              <a:gd name="connsiteX0" fmla="*/ 0 w 7429601"/>
              <a:gd name="connsiteY0" fmla="*/ 6888822 h 6888822"/>
              <a:gd name="connsiteX1" fmla="*/ 2854931 w 7429601"/>
              <a:gd name="connsiteY1" fmla="*/ 0 h 6888822"/>
              <a:gd name="connsiteX2" fmla="*/ 7428188 w 7429601"/>
              <a:gd name="connsiteY2" fmla="*/ 0 h 6888822"/>
              <a:gd name="connsiteX3" fmla="*/ 7419198 w 7429601"/>
              <a:gd name="connsiteY3" fmla="*/ 6888822 h 6888822"/>
              <a:gd name="connsiteX4" fmla="*/ 0 w 7429601"/>
              <a:gd name="connsiteY4" fmla="*/ 6888822 h 6888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601" h="6888822">
                <a:moveTo>
                  <a:pt x="0" y="6888822"/>
                </a:moveTo>
                <a:lnTo>
                  <a:pt x="2854931" y="0"/>
                </a:lnTo>
                <a:lnTo>
                  <a:pt x="7428188" y="0"/>
                </a:lnTo>
                <a:cubicBezTo>
                  <a:pt x="7435465" y="2286000"/>
                  <a:pt x="7411921" y="4602822"/>
                  <a:pt x="7419198" y="6888822"/>
                </a:cubicBezTo>
                <a:lnTo>
                  <a:pt x="0" y="688882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236E81-9856-EFFD-B875-52913F32B89E}"/>
              </a:ext>
            </a:extLst>
          </p:cNvPr>
          <p:cNvSpPr txBox="1"/>
          <p:nvPr/>
        </p:nvSpPr>
        <p:spPr>
          <a:xfrm>
            <a:off x="1772112" y="3198167"/>
            <a:ext cx="2054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고객 예측 모델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9759DB-68B2-E10C-D11B-0BDA5CC3CA0B}"/>
              </a:ext>
            </a:extLst>
          </p:cNvPr>
          <p:cNvSpPr txBox="1"/>
          <p:nvPr/>
        </p:nvSpPr>
        <p:spPr>
          <a:xfrm>
            <a:off x="554739" y="3059646"/>
            <a:ext cx="1345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05-1</a:t>
            </a:r>
            <a:endParaRPr lang="ko-KR" altLang="en-US" sz="4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815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04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예측 모델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1ED7F01-8D2E-C210-95BA-203F75F9D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7" y="2694482"/>
            <a:ext cx="1265380" cy="126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9E1B86-172C-98DD-7A5E-CC31058EB82A}"/>
              </a:ext>
            </a:extLst>
          </p:cNvPr>
          <p:cNvSpPr txBox="1"/>
          <p:nvPr/>
        </p:nvSpPr>
        <p:spPr>
          <a:xfrm>
            <a:off x="124403" y="4066852"/>
            <a:ext cx="257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pdde_merged.csv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43C35B7-55EF-94A5-1579-71DB07B98546}"/>
              </a:ext>
            </a:extLst>
          </p:cNvPr>
          <p:cNvSpPr/>
          <p:nvPr/>
        </p:nvSpPr>
        <p:spPr>
          <a:xfrm>
            <a:off x="2430146" y="3226453"/>
            <a:ext cx="464193" cy="200398"/>
          </a:xfrm>
          <a:prstGeom prst="rightArrow">
            <a:avLst/>
          </a:prstGeom>
          <a:solidFill>
            <a:srgbClr val="458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5138" name="Picture 18" descr="Networking ">
            <a:extLst>
              <a:ext uri="{FF2B5EF4-FFF2-40B4-BE49-F238E27FC236}">
                <a16:creationId xmlns:a16="http://schemas.microsoft.com/office/drawing/2014/main" id="{91FA4B57-685A-F376-61B7-08493553E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552" y="270216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84">
            <a:extLst>
              <a:ext uri="{FF2B5EF4-FFF2-40B4-BE49-F238E27FC236}">
                <a16:creationId xmlns:a16="http://schemas.microsoft.com/office/drawing/2014/main" id="{0F5B7380-FB0F-21B3-31E3-AC0DD67152A4}"/>
              </a:ext>
            </a:extLst>
          </p:cNvPr>
          <p:cNvSpPr/>
          <p:nvPr/>
        </p:nvSpPr>
        <p:spPr>
          <a:xfrm>
            <a:off x="2968392" y="4047386"/>
            <a:ext cx="2159214" cy="346710"/>
          </a:xfrm>
          <a:prstGeom prst="roundRect">
            <a:avLst>
              <a:gd name="adj" fmla="val 50000"/>
            </a:avLst>
          </a:prstGeom>
          <a:solidFill>
            <a:srgbClr val="93C9E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K-Means Clustering</a:t>
            </a:r>
            <a:endParaRPr lang="en-US" altLang="ko-KR" sz="105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4E51852-EA2A-CA0A-D2C0-6221FEACA875}"/>
              </a:ext>
            </a:extLst>
          </p:cNvPr>
          <p:cNvSpPr/>
          <p:nvPr/>
        </p:nvSpPr>
        <p:spPr>
          <a:xfrm>
            <a:off x="10280499" y="2604000"/>
            <a:ext cx="1080826" cy="1080826"/>
          </a:xfrm>
          <a:prstGeom prst="ellipse">
            <a:avLst/>
          </a:prstGeom>
          <a:solidFill>
            <a:srgbClr val="EDEDE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AA33410-7D5A-738B-CEA5-F53817129E45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6096001" y="252037"/>
            <a:ext cx="0" cy="6353926"/>
          </a:xfrm>
          <a:prstGeom prst="line">
            <a:avLst/>
          </a:prstGeom>
          <a:ln w="38100">
            <a:solidFill>
              <a:srgbClr val="EDEDE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42" name="Picture 22" descr="사용자 ">
            <a:extLst>
              <a:ext uri="{FF2B5EF4-FFF2-40B4-BE49-F238E27FC236}">
                <a16:creationId xmlns:a16="http://schemas.microsoft.com/office/drawing/2014/main" id="{4B89A19F-336F-A89B-C88B-6CE592F37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715" y="2783348"/>
            <a:ext cx="706394" cy="70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163673-2FA7-848E-D796-009741517DCA}"/>
              </a:ext>
            </a:extLst>
          </p:cNvPr>
          <p:cNvSpPr txBox="1"/>
          <p:nvPr/>
        </p:nvSpPr>
        <p:spPr>
          <a:xfrm>
            <a:off x="9921156" y="3864174"/>
            <a:ext cx="1949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잠재 고객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lpay_cop_merged.csv</a:t>
            </a: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10F5898C-828A-5B53-C647-AE6D901F8AB6}"/>
              </a:ext>
            </a:extLst>
          </p:cNvPr>
          <p:cNvSpPr/>
          <p:nvPr/>
        </p:nvSpPr>
        <p:spPr>
          <a:xfrm rot="10800000">
            <a:off x="9520590" y="3144413"/>
            <a:ext cx="464193" cy="200398"/>
          </a:xfrm>
          <a:prstGeom prst="rightArrow">
            <a:avLst/>
          </a:prstGeom>
          <a:solidFill>
            <a:srgbClr val="F07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ECEAEF2-0DE8-A07E-E0D2-FC935156CA9C}"/>
              </a:ext>
            </a:extLst>
          </p:cNvPr>
          <p:cNvGrpSpPr/>
          <p:nvPr/>
        </p:nvGrpSpPr>
        <p:grpSpPr>
          <a:xfrm>
            <a:off x="5559767" y="1363890"/>
            <a:ext cx="1074652" cy="1074652"/>
            <a:chOff x="5727709" y="899519"/>
            <a:chExt cx="1371600" cy="137160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83A863B-5EA9-506E-6BA8-6889814590F4}"/>
                </a:ext>
              </a:extLst>
            </p:cNvPr>
            <p:cNvSpPr/>
            <p:nvPr/>
          </p:nvSpPr>
          <p:spPr>
            <a:xfrm>
              <a:off x="5727709" y="899519"/>
              <a:ext cx="1371600" cy="1371600"/>
            </a:xfrm>
            <a:prstGeom prst="ellipse">
              <a:avLst/>
            </a:prstGeom>
            <a:solidFill>
              <a:srgbClr val="ED8C4A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pic>
          <p:nvPicPr>
            <p:cNvPr id="5140" name="Picture 20" descr="사람들 ">
              <a:extLst>
                <a:ext uri="{FF2B5EF4-FFF2-40B4-BE49-F238E27FC236}">
                  <a16:creationId xmlns:a16="http://schemas.microsoft.com/office/drawing/2014/main" id="{3D2E544C-3968-A293-9E5F-5C7D59CB6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743" y="1127553"/>
              <a:ext cx="915532" cy="915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1F376BA-3A55-87AD-DEF1-4703AAFA9D8F}"/>
              </a:ext>
            </a:extLst>
          </p:cNvPr>
          <p:cNvGrpSpPr/>
          <p:nvPr/>
        </p:nvGrpSpPr>
        <p:grpSpPr>
          <a:xfrm>
            <a:off x="5559767" y="2515817"/>
            <a:ext cx="1074652" cy="1074652"/>
            <a:chOff x="5796887" y="2515716"/>
            <a:chExt cx="1371600" cy="137160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242BAFF-F79C-A5EC-8893-695F79C3D209}"/>
                </a:ext>
              </a:extLst>
            </p:cNvPr>
            <p:cNvSpPr/>
            <p:nvPr/>
          </p:nvSpPr>
          <p:spPr>
            <a:xfrm>
              <a:off x="5796887" y="2515716"/>
              <a:ext cx="1371600" cy="1371600"/>
            </a:xfrm>
            <a:prstGeom prst="ellipse">
              <a:avLst/>
            </a:prstGeom>
            <a:solidFill>
              <a:srgbClr val="64C1E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pic>
          <p:nvPicPr>
            <p:cNvPr id="18" name="Picture 20" descr="사람들 ">
              <a:extLst>
                <a:ext uri="{FF2B5EF4-FFF2-40B4-BE49-F238E27FC236}">
                  <a16:creationId xmlns:a16="http://schemas.microsoft.com/office/drawing/2014/main" id="{76BF67FF-E1AE-F177-EFC2-DD5C9265F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921" y="2743750"/>
              <a:ext cx="915532" cy="915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7D77ECA-F2EE-7F84-4784-EC4D7D6B9E14}"/>
              </a:ext>
            </a:extLst>
          </p:cNvPr>
          <p:cNvGrpSpPr/>
          <p:nvPr/>
        </p:nvGrpSpPr>
        <p:grpSpPr>
          <a:xfrm>
            <a:off x="5559767" y="3667745"/>
            <a:ext cx="1074652" cy="1074652"/>
            <a:chOff x="5796887" y="4070577"/>
            <a:chExt cx="1371600" cy="13716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5269723-740E-096C-6C71-0D0F23F73959}"/>
                </a:ext>
              </a:extLst>
            </p:cNvPr>
            <p:cNvSpPr/>
            <p:nvPr/>
          </p:nvSpPr>
          <p:spPr>
            <a:xfrm>
              <a:off x="5796887" y="4070577"/>
              <a:ext cx="1371600" cy="1371600"/>
            </a:xfrm>
            <a:prstGeom prst="ellipse">
              <a:avLst/>
            </a:prstGeom>
            <a:solidFill>
              <a:srgbClr val="FFCA5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pic>
          <p:nvPicPr>
            <p:cNvPr id="21" name="Picture 20" descr="사람들 ">
              <a:extLst>
                <a:ext uri="{FF2B5EF4-FFF2-40B4-BE49-F238E27FC236}">
                  <a16:creationId xmlns:a16="http://schemas.microsoft.com/office/drawing/2014/main" id="{2B2687BB-A959-E3FD-A45C-0093CAFD94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921" y="4298611"/>
              <a:ext cx="915532" cy="915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모서리가 둥근 직사각형 84">
            <a:extLst>
              <a:ext uri="{FF2B5EF4-FFF2-40B4-BE49-F238E27FC236}">
                <a16:creationId xmlns:a16="http://schemas.microsoft.com/office/drawing/2014/main" id="{E31AD52E-2EB1-F36F-1BFB-E4D163485A3E}"/>
              </a:ext>
            </a:extLst>
          </p:cNvPr>
          <p:cNvSpPr/>
          <p:nvPr/>
        </p:nvSpPr>
        <p:spPr>
          <a:xfrm>
            <a:off x="4955593" y="4851012"/>
            <a:ext cx="2124542" cy="475004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K_means_clusters</a:t>
            </a:r>
            <a:r>
              <a: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columns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10CDEDE1-AD65-02D4-E42A-11442E4BF5C4}"/>
              </a:ext>
            </a:extLst>
          </p:cNvPr>
          <p:cNvSpPr/>
          <p:nvPr/>
        </p:nvSpPr>
        <p:spPr>
          <a:xfrm rot="10800000">
            <a:off x="4830040" y="1714500"/>
            <a:ext cx="739950" cy="2643882"/>
          </a:xfrm>
          <a:prstGeom prst="rightBrace">
            <a:avLst/>
          </a:prstGeom>
          <a:noFill/>
          <a:ln w="28575">
            <a:solidFill>
              <a:srgbClr val="45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D9CD5D6D-0B82-85F9-D5C7-C8E3CEF32A0E}"/>
              </a:ext>
            </a:extLst>
          </p:cNvPr>
          <p:cNvSpPr/>
          <p:nvPr/>
        </p:nvSpPr>
        <p:spPr>
          <a:xfrm rot="12475138">
            <a:off x="7050083" y="2306591"/>
            <a:ext cx="464193" cy="200398"/>
          </a:xfrm>
          <a:prstGeom prst="rightArrow">
            <a:avLst/>
          </a:prstGeom>
          <a:solidFill>
            <a:srgbClr val="F07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415FD1-B97F-2148-671C-8C7F604A87FF}"/>
              </a:ext>
            </a:extLst>
          </p:cNvPr>
          <p:cNvSpPr txBox="1"/>
          <p:nvPr/>
        </p:nvSpPr>
        <p:spPr>
          <a:xfrm>
            <a:off x="7333970" y="1720860"/>
            <a:ext cx="3405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예측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</a:p>
          <a:p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잠재 고객은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번 클러스터와 가까울 것이다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모서리가 둥근 직사각형 84">
            <a:extLst>
              <a:ext uri="{FF2B5EF4-FFF2-40B4-BE49-F238E27FC236}">
                <a16:creationId xmlns:a16="http://schemas.microsoft.com/office/drawing/2014/main" id="{5FFDBF29-2EF4-8AFB-68E3-22AF66833FD2}"/>
              </a:ext>
            </a:extLst>
          </p:cNvPr>
          <p:cNvSpPr/>
          <p:nvPr/>
        </p:nvSpPr>
        <p:spPr>
          <a:xfrm>
            <a:off x="7559860" y="4024250"/>
            <a:ext cx="2159214" cy="346710"/>
          </a:xfrm>
          <a:prstGeom prst="roundRect">
            <a:avLst>
              <a:gd name="adj" fmla="val 50000"/>
            </a:avLst>
          </a:prstGeom>
          <a:solidFill>
            <a:srgbClr val="F07D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XGBClassifier</a:t>
            </a:r>
            <a:endParaRPr lang="en-US" altLang="ko-KR" sz="105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683FAC5-F2E9-2859-74C5-B15FA213E096}"/>
              </a:ext>
            </a:extLst>
          </p:cNvPr>
          <p:cNvSpPr/>
          <p:nvPr/>
        </p:nvSpPr>
        <p:spPr>
          <a:xfrm>
            <a:off x="7469493" y="2307443"/>
            <a:ext cx="2208722" cy="2208722"/>
          </a:xfrm>
          <a:prstGeom prst="ellipse">
            <a:avLst/>
          </a:prstGeom>
          <a:noFill/>
          <a:ln w="38100">
            <a:solidFill>
              <a:srgbClr val="FFCA5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8CCEDB2-FBF2-4B8C-BAB7-1F8AF63F7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414" y="2596875"/>
            <a:ext cx="1295472" cy="129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14FFDA8D-6A7D-C3B9-C57C-C55FCA039002}"/>
              </a:ext>
            </a:extLst>
          </p:cNvPr>
          <p:cNvSpPr/>
          <p:nvPr/>
        </p:nvSpPr>
        <p:spPr>
          <a:xfrm>
            <a:off x="152400" y="2187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05-1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예측 모델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91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04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예측 모델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D86394-38DC-4A34-71BA-A48864866AF2}"/>
              </a:ext>
            </a:extLst>
          </p:cNvPr>
          <p:cNvGrpSpPr/>
          <p:nvPr/>
        </p:nvGrpSpPr>
        <p:grpSpPr>
          <a:xfrm>
            <a:off x="735419" y="949459"/>
            <a:ext cx="10721162" cy="914488"/>
            <a:chOff x="809559" y="1655012"/>
            <a:chExt cx="10721162" cy="115536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A86FA39-8B1D-4501-7341-92DAFC5F97D7}"/>
                </a:ext>
              </a:extLst>
            </p:cNvPr>
            <p:cNvGrpSpPr/>
            <p:nvPr/>
          </p:nvGrpSpPr>
          <p:grpSpPr>
            <a:xfrm>
              <a:off x="809559" y="1655012"/>
              <a:ext cx="10721162" cy="1155368"/>
              <a:chOff x="1452110" y="1246725"/>
              <a:chExt cx="5435216" cy="115536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47B17C4-7A5A-378A-E9A2-556BBC9C91AB}"/>
                  </a:ext>
                </a:extLst>
              </p:cNvPr>
              <p:cNvSpPr/>
              <p:nvPr/>
            </p:nvSpPr>
            <p:spPr>
              <a:xfrm>
                <a:off x="1452110" y="1249825"/>
                <a:ext cx="45719" cy="1152268"/>
              </a:xfrm>
              <a:prstGeom prst="rect">
                <a:avLst/>
              </a:prstGeom>
              <a:solidFill>
                <a:srgbClr val="93C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25E6BCD-85EB-76AA-6CCD-1F381943C4D7}"/>
                  </a:ext>
                </a:extLst>
              </p:cNvPr>
              <p:cNvSpPr/>
              <p:nvPr/>
            </p:nvSpPr>
            <p:spPr>
              <a:xfrm>
                <a:off x="1497828" y="1246725"/>
                <a:ext cx="5389498" cy="1152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163345-BC80-403A-EF92-3FD24E123FE8}"/>
                </a:ext>
              </a:extLst>
            </p:cNvPr>
            <p:cNvSpPr txBox="1"/>
            <p:nvPr/>
          </p:nvSpPr>
          <p:spPr>
            <a:xfrm>
              <a:off x="993304" y="1757307"/>
              <a:ext cx="4163824" cy="466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STEP 01. </a:t>
              </a:r>
              <a:r>
                <a:rPr lang="ko-KR" altLang="en-US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모델링 </a:t>
              </a:r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BD4325-4B6D-4683-307D-50161B301B50}"/>
                </a:ext>
              </a:extLst>
            </p:cNvPr>
            <p:cNvSpPr txBox="1"/>
            <p:nvPr/>
          </p:nvSpPr>
          <p:spPr>
            <a:xfrm>
              <a:off x="993303" y="2215190"/>
              <a:ext cx="8977871" cy="427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PDDE</a:t>
              </a: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6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전처리</a:t>
              </a: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| </a:t>
              </a:r>
              <a:r>
                <a:rPr lang="en-US" altLang="ko-KR" sz="16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XGBoost</a:t>
              </a:r>
              <a:r>
                <a: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모델링</a:t>
              </a:r>
              <a:endPara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20" name="그래픽 19" descr="따옴표 윤곽선">
            <a:extLst>
              <a:ext uri="{FF2B5EF4-FFF2-40B4-BE49-F238E27FC236}">
                <a16:creationId xmlns:a16="http://schemas.microsoft.com/office/drawing/2014/main" id="{5F31E2FB-9DD2-69A8-9825-F62B0B2CB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051505" y="-2388312"/>
            <a:ext cx="914400" cy="914400"/>
          </a:xfrm>
          <a:prstGeom prst="rtTriangle">
            <a:avLst/>
          </a:prstGeom>
        </p:spPr>
      </p:pic>
      <p:pic>
        <p:nvPicPr>
          <p:cNvPr id="21" name="그래픽 20" descr="따옴표 윤곽선">
            <a:extLst>
              <a:ext uri="{FF2B5EF4-FFF2-40B4-BE49-F238E27FC236}">
                <a16:creationId xmlns:a16="http://schemas.microsoft.com/office/drawing/2014/main" id="{5158E3DD-844C-DF2D-90D3-FB02290B7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1736" y="-2731489"/>
            <a:ext cx="914400" cy="914400"/>
          </a:xfrm>
          <a:prstGeom prst="rtTriangle">
            <a:avLst/>
          </a:prstGeom>
        </p:spPr>
      </p:pic>
      <p:graphicFrame>
        <p:nvGraphicFramePr>
          <p:cNvPr id="25" name="표 6">
            <a:extLst>
              <a:ext uri="{FF2B5EF4-FFF2-40B4-BE49-F238E27FC236}">
                <a16:creationId xmlns:a16="http://schemas.microsoft.com/office/drawing/2014/main" id="{0601497D-9680-CDB1-8082-0F9898327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666722"/>
              </p:ext>
            </p:extLst>
          </p:nvPr>
        </p:nvGraphicFramePr>
        <p:xfrm>
          <a:off x="599630" y="3684789"/>
          <a:ext cx="3600000" cy="72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00000">
                  <a:extLst>
                    <a:ext uri="{9D8B030D-6E8A-4147-A177-3AD203B41FA5}">
                      <a16:colId xmlns:a16="http://schemas.microsoft.com/office/drawing/2014/main" val="1512545216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3667467315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3152214485"/>
                    </a:ext>
                  </a:extLst>
                </a:gridCol>
              </a:tblGrid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holiday_anniversary</a:t>
                      </a:r>
                    </a:p>
                  </a:txBody>
                  <a:tcPr marL="7144" marR="7144" marT="7144" marB="0"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k_mean_cluster</a:t>
                      </a:r>
                    </a:p>
                  </a:txBody>
                  <a:tcPr marL="7144" marR="7144" marT="7144" marB="0"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Clac_hlv_nm</a:t>
                      </a:r>
                    </a:p>
                  </a:txBody>
                  <a:tcPr marL="7144" marR="7144" marT="7144" marB="0" anchor="ctr">
                    <a:solidFill>
                      <a:srgbClr val="B9D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84963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0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0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3852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2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2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870856"/>
                  </a:ext>
                </a:extLst>
              </a:tr>
            </a:tbl>
          </a:graphicData>
        </a:graphic>
      </p:graphicFrame>
      <p:graphicFrame>
        <p:nvGraphicFramePr>
          <p:cNvPr id="28" name="표 6">
            <a:extLst>
              <a:ext uri="{FF2B5EF4-FFF2-40B4-BE49-F238E27FC236}">
                <a16:creationId xmlns:a16="http://schemas.microsoft.com/office/drawing/2014/main" id="{FC141BF4-3589-207F-172F-BFDEE1039E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565223"/>
              </p:ext>
            </p:extLst>
          </p:nvPr>
        </p:nvGraphicFramePr>
        <p:xfrm>
          <a:off x="7393543" y="4652291"/>
          <a:ext cx="2400000" cy="72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00000">
                  <a:extLst>
                    <a:ext uri="{9D8B030D-6E8A-4147-A177-3AD203B41FA5}">
                      <a16:colId xmlns:a16="http://schemas.microsoft.com/office/drawing/2014/main" val="1512545216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3667467315"/>
                    </a:ext>
                  </a:extLst>
                </a:gridCol>
              </a:tblGrid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holiday_anniversary</a:t>
                      </a:r>
                    </a:p>
                  </a:txBody>
                  <a:tcPr marL="7144" marR="7144" marT="7144" marB="0"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불쾌지수</a:t>
                      </a:r>
                    </a:p>
                  </a:txBody>
                  <a:tcPr marL="7144" marR="7144" marT="7144" marB="0" anchor="ctr">
                    <a:solidFill>
                      <a:srgbClr val="B9D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84963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53.18051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3852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55.3781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870856"/>
                  </a:ext>
                </a:extLst>
              </a:tr>
            </a:tbl>
          </a:graphicData>
        </a:graphic>
      </p:graphicFrame>
      <p:graphicFrame>
        <p:nvGraphicFramePr>
          <p:cNvPr id="29" name="표 6">
            <a:extLst>
              <a:ext uri="{FF2B5EF4-FFF2-40B4-BE49-F238E27FC236}">
                <a16:creationId xmlns:a16="http://schemas.microsoft.com/office/drawing/2014/main" id="{5864B83E-AEC7-E6E7-39CA-82108D9DD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100240"/>
              </p:ext>
            </p:extLst>
          </p:nvPr>
        </p:nvGraphicFramePr>
        <p:xfrm>
          <a:off x="7386866" y="2806486"/>
          <a:ext cx="2400000" cy="72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00000">
                  <a:extLst>
                    <a:ext uri="{9D8B030D-6E8A-4147-A177-3AD203B41FA5}">
                      <a16:colId xmlns:a16="http://schemas.microsoft.com/office/drawing/2014/main" val="1512545216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3667467315"/>
                    </a:ext>
                  </a:extLst>
                </a:gridCol>
              </a:tblGrid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고객 번호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7144" marR="7144" marT="7144" marB="0"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불쾌지수</a:t>
                      </a:r>
                    </a:p>
                  </a:txBody>
                  <a:tcPr marL="7144" marR="7144" marT="7144" marB="0" anchor="ctr">
                    <a:solidFill>
                      <a:srgbClr val="B9D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84963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M629656521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53.18051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3852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M216016456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55.3781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870856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C2BFDE-C7CE-0F89-6A61-7813249445D0}"/>
              </a:ext>
            </a:extLst>
          </p:cNvPr>
          <p:cNvSpPr/>
          <p:nvPr/>
        </p:nvSpPr>
        <p:spPr>
          <a:xfrm>
            <a:off x="2997097" y="3676016"/>
            <a:ext cx="1196576" cy="720000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45C305-B32F-5A63-9ACE-EB3976EC84F1}"/>
              </a:ext>
            </a:extLst>
          </p:cNvPr>
          <p:cNvSpPr txBox="1"/>
          <p:nvPr/>
        </p:nvSpPr>
        <p:spPr>
          <a:xfrm>
            <a:off x="593672" y="4607506"/>
            <a:ext cx="3869279" cy="6135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엘포인트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(LPAY),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제휴사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(COP)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고객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예측을 위해 </a:t>
            </a:r>
            <a:endParaRPr lang="en-US" altLang="ko-KR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고객 구매 데이터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(PDDE)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clac_hlv_nm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지표를 삭제한다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3094A156-8FD9-6A5E-349D-BB29D4E58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243" y="3523462"/>
            <a:ext cx="1139432" cy="113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AD949FF0-66C3-7666-CF7E-EE5269437C92}"/>
              </a:ext>
            </a:extLst>
          </p:cNvPr>
          <p:cNvSpPr/>
          <p:nvPr/>
        </p:nvSpPr>
        <p:spPr>
          <a:xfrm>
            <a:off x="5004476" y="3248370"/>
            <a:ext cx="1808966" cy="1808966"/>
          </a:xfrm>
          <a:prstGeom prst="ellipse">
            <a:avLst/>
          </a:prstGeom>
          <a:noFill/>
          <a:ln w="38100">
            <a:solidFill>
              <a:srgbClr val="FFCA5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A89B4BA-0B5A-6E8C-340F-148D6C617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007197"/>
              </p:ext>
            </p:extLst>
          </p:nvPr>
        </p:nvGraphicFramePr>
        <p:xfrm>
          <a:off x="10181262" y="2806486"/>
          <a:ext cx="1200000" cy="72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00000">
                  <a:extLst>
                    <a:ext uri="{9D8B030D-6E8A-4147-A177-3AD203B41FA5}">
                      <a16:colId xmlns:a16="http://schemas.microsoft.com/office/drawing/2014/main" val="4253988474"/>
                    </a:ext>
                  </a:extLst>
                </a:gridCol>
              </a:tblGrid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k_mean_cluster</a:t>
                      </a:r>
                    </a:p>
                  </a:txBody>
                  <a:tcPr marL="7144" marR="7144" marT="7144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383599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0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192019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2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275761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8F30C3FA-730F-40BB-4F9D-2D7786FF0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265236"/>
              </p:ext>
            </p:extLst>
          </p:nvPr>
        </p:nvGraphicFramePr>
        <p:xfrm>
          <a:off x="10219331" y="4611100"/>
          <a:ext cx="1200000" cy="72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00000">
                  <a:extLst>
                    <a:ext uri="{9D8B030D-6E8A-4147-A177-3AD203B41FA5}">
                      <a16:colId xmlns:a16="http://schemas.microsoft.com/office/drawing/2014/main" val="1065439781"/>
                    </a:ext>
                  </a:extLst>
                </a:gridCol>
              </a:tblGrid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k_mean_cluster</a:t>
                      </a:r>
                    </a:p>
                  </a:txBody>
                  <a:tcPr marL="7144" marR="7144" marT="7144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358429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0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698591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2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410443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2ABCE173-6CD0-35CA-4F06-D4C6E711C805}"/>
              </a:ext>
            </a:extLst>
          </p:cNvPr>
          <p:cNvSpPr txBox="1"/>
          <p:nvPr/>
        </p:nvSpPr>
        <p:spPr>
          <a:xfrm>
            <a:off x="9538902" y="2888898"/>
            <a:ext cx="89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E699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</a:t>
            </a:r>
            <a:endParaRPr lang="ko-KR" altLang="en-US" sz="3200" b="1" dirty="0">
              <a:solidFill>
                <a:srgbClr val="FFE699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BC7237-5191-A068-2296-CB4EB72253FD}"/>
              </a:ext>
            </a:extLst>
          </p:cNvPr>
          <p:cNvSpPr txBox="1"/>
          <p:nvPr/>
        </p:nvSpPr>
        <p:spPr>
          <a:xfrm>
            <a:off x="9570802" y="4719903"/>
            <a:ext cx="89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FE699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</a:t>
            </a:r>
            <a:endParaRPr lang="ko-KR" altLang="en-US" sz="3200" b="1" dirty="0">
              <a:solidFill>
                <a:srgbClr val="FFE699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4" name="모서리가 둥근 직사각형 84">
            <a:extLst>
              <a:ext uri="{FF2B5EF4-FFF2-40B4-BE49-F238E27FC236}">
                <a16:creationId xmlns:a16="http://schemas.microsoft.com/office/drawing/2014/main" id="{CF6A71F5-000F-4D0A-3B52-AB78B63FEA85}"/>
              </a:ext>
            </a:extLst>
          </p:cNvPr>
          <p:cNvSpPr/>
          <p:nvPr/>
        </p:nvSpPr>
        <p:spPr>
          <a:xfrm>
            <a:off x="5066908" y="4815877"/>
            <a:ext cx="1743560" cy="279968"/>
          </a:xfrm>
          <a:prstGeom prst="roundRect">
            <a:avLst>
              <a:gd name="adj" fmla="val 50000"/>
            </a:avLst>
          </a:prstGeom>
          <a:solidFill>
            <a:srgbClr val="F07D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XGBClassifier</a:t>
            </a:r>
            <a:endParaRPr lang="en-US" altLang="ko-KR" sz="100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모서리가 둥근 직사각형 84">
            <a:extLst>
              <a:ext uri="{FF2B5EF4-FFF2-40B4-BE49-F238E27FC236}">
                <a16:creationId xmlns:a16="http://schemas.microsoft.com/office/drawing/2014/main" id="{768BC849-0A53-13F7-ADB2-D2F18893C62F}"/>
              </a:ext>
            </a:extLst>
          </p:cNvPr>
          <p:cNvSpPr/>
          <p:nvPr/>
        </p:nvSpPr>
        <p:spPr>
          <a:xfrm>
            <a:off x="1800521" y="3260092"/>
            <a:ext cx="1309310" cy="281806"/>
          </a:xfrm>
          <a:prstGeom prst="roundRect">
            <a:avLst>
              <a:gd name="adj" fmla="val 50000"/>
            </a:avLst>
          </a:prstGeom>
          <a:solidFill>
            <a:srgbClr val="93C9E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PDDE</a:t>
            </a:r>
            <a:endParaRPr lang="en-US" altLang="ko-KR" sz="100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46" name="모서리가 둥근 직사각형 84">
            <a:extLst>
              <a:ext uri="{FF2B5EF4-FFF2-40B4-BE49-F238E27FC236}">
                <a16:creationId xmlns:a16="http://schemas.microsoft.com/office/drawing/2014/main" id="{8CAB24BA-9CEC-AA58-E061-A62B28BDE3F6}"/>
              </a:ext>
            </a:extLst>
          </p:cNvPr>
          <p:cNvSpPr/>
          <p:nvPr/>
        </p:nvSpPr>
        <p:spPr>
          <a:xfrm>
            <a:off x="7932211" y="2403225"/>
            <a:ext cx="1309310" cy="281806"/>
          </a:xfrm>
          <a:prstGeom prst="roundRect">
            <a:avLst>
              <a:gd name="adj" fmla="val 50000"/>
            </a:avLst>
          </a:prstGeom>
          <a:solidFill>
            <a:srgbClr val="93C9E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LPAY</a:t>
            </a:r>
            <a:endParaRPr lang="en-US" altLang="ko-KR" sz="100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47" name="모서리가 둥근 직사각형 84">
            <a:extLst>
              <a:ext uri="{FF2B5EF4-FFF2-40B4-BE49-F238E27FC236}">
                <a16:creationId xmlns:a16="http://schemas.microsoft.com/office/drawing/2014/main" id="{11FA4E5B-A117-E578-02C0-C0BABAF969BE}"/>
              </a:ext>
            </a:extLst>
          </p:cNvPr>
          <p:cNvSpPr/>
          <p:nvPr/>
        </p:nvSpPr>
        <p:spPr>
          <a:xfrm>
            <a:off x="7925989" y="4284164"/>
            <a:ext cx="1309310" cy="281806"/>
          </a:xfrm>
          <a:prstGeom prst="roundRect">
            <a:avLst>
              <a:gd name="adj" fmla="val 50000"/>
            </a:avLst>
          </a:prstGeom>
          <a:solidFill>
            <a:srgbClr val="93C9E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COP</a:t>
            </a:r>
            <a:endParaRPr lang="en-US" altLang="ko-KR" sz="100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635299-17CD-83FE-06E7-3C28371EFE7D}"/>
              </a:ext>
            </a:extLst>
          </p:cNvPr>
          <p:cNvSpPr txBox="1"/>
          <p:nvPr/>
        </p:nvSpPr>
        <p:spPr>
          <a:xfrm>
            <a:off x="7567358" y="5740289"/>
            <a:ext cx="3851973" cy="3365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Lpay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Cop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고객 데이터를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개의 군집으로 예측한다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51" name="아래쪽 화살표[D] 3">
            <a:extLst>
              <a:ext uri="{FF2B5EF4-FFF2-40B4-BE49-F238E27FC236}">
                <a16:creationId xmlns:a16="http://schemas.microsoft.com/office/drawing/2014/main" id="{F41F2CE7-BE5E-0890-63B2-8D599E94EBEF}"/>
              </a:ext>
            </a:extLst>
          </p:cNvPr>
          <p:cNvSpPr/>
          <p:nvPr/>
        </p:nvSpPr>
        <p:spPr>
          <a:xfrm rot="16200000">
            <a:off x="4458013" y="3817901"/>
            <a:ext cx="321930" cy="43623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7000">
                <a:srgbClr val="93C9EB"/>
              </a:gs>
              <a:gs pos="100000">
                <a:srgbClr val="93C9E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icrosoft GothicNeo" panose="020B0500000101010101" pitchFamily="50" charset="-127"/>
            </a:endParaRPr>
          </a:p>
        </p:txBody>
      </p:sp>
      <p:sp>
        <p:nvSpPr>
          <p:cNvPr id="52" name="아래쪽 화살표[D] 3">
            <a:extLst>
              <a:ext uri="{FF2B5EF4-FFF2-40B4-BE49-F238E27FC236}">
                <a16:creationId xmlns:a16="http://schemas.microsoft.com/office/drawing/2014/main" id="{186E78BC-FE11-7EFD-BB27-31E6A81296C3}"/>
              </a:ext>
            </a:extLst>
          </p:cNvPr>
          <p:cNvSpPr/>
          <p:nvPr/>
        </p:nvSpPr>
        <p:spPr>
          <a:xfrm rot="14003700">
            <a:off x="6819862" y="3142755"/>
            <a:ext cx="321930" cy="43623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7000">
                <a:srgbClr val="93C9EB"/>
              </a:gs>
              <a:gs pos="100000">
                <a:srgbClr val="93C9E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icrosoft GothicNeo" panose="020B0500000101010101" pitchFamily="50" charset="-127"/>
            </a:endParaRPr>
          </a:p>
        </p:txBody>
      </p:sp>
      <p:sp>
        <p:nvSpPr>
          <p:cNvPr id="53" name="아래쪽 화살표[D] 3">
            <a:extLst>
              <a:ext uri="{FF2B5EF4-FFF2-40B4-BE49-F238E27FC236}">
                <a16:creationId xmlns:a16="http://schemas.microsoft.com/office/drawing/2014/main" id="{8B40362B-76FA-B819-012C-BEE92E2F833D}"/>
              </a:ext>
            </a:extLst>
          </p:cNvPr>
          <p:cNvSpPr/>
          <p:nvPr/>
        </p:nvSpPr>
        <p:spPr>
          <a:xfrm rot="18435839">
            <a:off x="6890017" y="4440941"/>
            <a:ext cx="321930" cy="43623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7000">
                <a:srgbClr val="93C9EB"/>
              </a:gs>
              <a:gs pos="100000">
                <a:srgbClr val="93C9E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icrosoft GothicNeo" panose="020B0500000101010101" pitchFamily="50" charset="-127"/>
            </a:endParaRPr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06725E7D-82D4-A7DF-B127-62768269867F}"/>
              </a:ext>
            </a:extLst>
          </p:cNvPr>
          <p:cNvSpPr/>
          <p:nvPr/>
        </p:nvSpPr>
        <p:spPr>
          <a:xfrm>
            <a:off x="152400" y="2187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05-1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예측 모델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1064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04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예측 모델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D86394-38DC-4A34-71BA-A48864866AF2}"/>
              </a:ext>
            </a:extLst>
          </p:cNvPr>
          <p:cNvGrpSpPr/>
          <p:nvPr/>
        </p:nvGrpSpPr>
        <p:grpSpPr>
          <a:xfrm>
            <a:off x="735419" y="949459"/>
            <a:ext cx="10721162" cy="914488"/>
            <a:chOff x="809559" y="1655012"/>
            <a:chExt cx="10721162" cy="115536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A86FA39-8B1D-4501-7341-92DAFC5F97D7}"/>
                </a:ext>
              </a:extLst>
            </p:cNvPr>
            <p:cNvGrpSpPr/>
            <p:nvPr/>
          </p:nvGrpSpPr>
          <p:grpSpPr>
            <a:xfrm>
              <a:off x="809559" y="1655012"/>
              <a:ext cx="10721162" cy="1155368"/>
              <a:chOff x="1452110" y="1246725"/>
              <a:chExt cx="5435216" cy="115536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47B17C4-7A5A-378A-E9A2-556BBC9C91AB}"/>
                  </a:ext>
                </a:extLst>
              </p:cNvPr>
              <p:cNvSpPr/>
              <p:nvPr/>
            </p:nvSpPr>
            <p:spPr>
              <a:xfrm>
                <a:off x="1452110" y="1249825"/>
                <a:ext cx="45719" cy="1152268"/>
              </a:xfrm>
              <a:prstGeom prst="rect">
                <a:avLst/>
              </a:prstGeom>
              <a:solidFill>
                <a:srgbClr val="93C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25E6BCD-85EB-76AA-6CCD-1F381943C4D7}"/>
                  </a:ext>
                </a:extLst>
              </p:cNvPr>
              <p:cNvSpPr/>
              <p:nvPr/>
            </p:nvSpPr>
            <p:spPr>
              <a:xfrm>
                <a:off x="1497828" y="1246725"/>
                <a:ext cx="5389498" cy="1152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163345-BC80-403A-EF92-3FD24E123FE8}"/>
                </a:ext>
              </a:extLst>
            </p:cNvPr>
            <p:cNvSpPr txBox="1"/>
            <p:nvPr/>
          </p:nvSpPr>
          <p:spPr>
            <a:xfrm>
              <a:off x="993304" y="1757307"/>
              <a:ext cx="4163824" cy="466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STEP 01. </a:t>
              </a:r>
              <a:r>
                <a:rPr lang="ko-KR" altLang="en-US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데이터 </a:t>
              </a:r>
              <a:r>
                <a:rPr lang="ko-KR" altLang="en-US" b="1" dirty="0" err="1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전처리</a:t>
              </a:r>
              <a:r>
                <a:rPr lang="ko-KR" altLang="en-US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BD4325-4B6D-4683-307D-50161B301B50}"/>
                </a:ext>
              </a:extLst>
            </p:cNvPr>
            <p:cNvSpPr txBox="1"/>
            <p:nvPr/>
          </p:nvSpPr>
          <p:spPr>
            <a:xfrm>
              <a:off x="993303" y="2215190"/>
              <a:ext cx="8977871" cy="427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Model_1_</a:t>
              </a: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고객 분류 모델 결과 추가</a:t>
              </a:r>
              <a:endPara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817066-570A-5D68-4FF2-F2D39533C6D9}"/>
              </a:ext>
            </a:extLst>
          </p:cNvPr>
          <p:cNvSpPr/>
          <p:nvPr/>
        </p:nvSpPr>
        <p:spPr>
          <a:xfrm>
            <a:off x="6905905" y="5704216"/>
            <a:ext cx="2423290" cy="324000"/>
          </a:xfrm>
          <a:prstGeom prst="rect">
            <a:avLst/>
          </a:prstGeom>
          <a:solidFill>
            <a:srgbClr val="FFF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20" name="그래픽 19" descr="따옴표 윤곽선">
            <a:extLst>
              <a:ext uri="{FF2B5EF4-FFF2-40B4-BE49-F238E27FC236}">
                <a16:creationId xmlns:a16="http://schemas.microsoft.com/office/drawing/2014/main" id="{5F31E2FB-9DD2-69A8-9825-F62B0B2CB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511505" y="5161855"/>
            <a:ext cx="914400" cy="914400"/>
          </a:xfrm>
          <a:prstGeom prst="rtTriangle">
            <a:avLst/>
          </a:prstGeom>
        </p:spPr>
      </p:pic>
      <p:pic>
        <p:nvPicPr>
          <p:cNvPr id="21" name="그래픽 20" descr="따옴표 윤곽선">
            <a:extLst>
              <a:ext uri="{FF2B5EF4-FFF2-40B4-BE49-F238E27FC236}">
                <a16:creationId xmlns:a16="http://schemas.microsoft.com/office/drawing/2014/main" id="{5158E3DD-844C-DF2D-90D3-FB02290B7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1736" y="4818678"/>
            <a:ext cx="914400" cy="914400"/>
          </a:xfrm>
          <a:prstGeom prst="rtTriangl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AC68B3-F050-B19A-8544-7D67D4FA4D1F}"/>
              </a:ext>
            </a:extLst>
          </p:cNvPr>
          <p:cNvSpPr txBox="1"/>
          <p:nvPr/>
        </p:nvSpPr>
        <p:spPr>
          <a:xfrm>
            <a:off x="2283244" y="5610345"/>
            <a:ext cx="8322253" cy="417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고객 예측 모델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에서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예측된 </a:t>
            </a:r>
            <a:r>
              <a:rPr lang="ko-KR" altLang="en-US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고객군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데이터를 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lpay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&amp; cop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변수로 추가한다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F6DF4F9F-2A42-1059-3A2C-42223E1CB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534477"/>
              </p:ext>
            </p:extLst>
          </p:nvPr>
        </p:nvGraphicFramePr>
        <p:xfrm>
          <a:off x="652803" y="2415302"/>
          <a:ext cx="4050000" cy="108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281159949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512545216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3667467315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일교차</a:t>
                      </a:r>
                    </a:p>
                  </a:txBody>
                  <a:tcPr marL="7144" marR="7144" marT="7144" marB="0"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holiday_anniversary</a:t>
                      </a:r>
                    </a:p>
                  </a:txBody>
                  <a:tcPr marL="7144" marR="7144" marT="7144" marB="0"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불쾌지수</a:t>
                      </a:r>
                    </a:p>
                  </a:txBody>
                  <a:tcPr marL="7144" marR="7144" marT="7144" marB="0" anchor="ctr">
                    <a:solidFill>
                      <a:srgbClr val="B9D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8496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14.5</a:t>
                      </a:r>
                    </a:p>
                  </a:txBody>
                  <a:tcPr marL="7144" marR="7144" marT="7144" marB="0"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53.18051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385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13.7</a:t>
                      </a:r>
                    </a:p>
                  </a:txBody>
                  <a:tcPr marL="7144" marR="7144" marT="7144" marB="0"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55.3781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87085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12.8</a:t>
                      </a:r>
                    </a:p>
                  </a:txBody>
                  <a:tcPr marL="7144" marR="7144" marT="7144" marB="0"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43.10208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40443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14C5BB9-941D-9D9B-CD85-470DF968F08A}"/>
              </a:ext>
            </a:extLst>
          </p:cNvPr>
          <p:cNvSpPr txBox="1"/>
          <p:nvPr/>
        </p:nvSpPr>
        <p:spPr>
          <a:xfrm>
            <a:off x="919163" y="2033380"/>
            <a:ext cx="3627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Cop_latent</a:t>
            </a:r>
            <a:endParaRPr lang="ko-KR" altLang="en-US" sz="1600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aphicFrame>
        <p:nvGraphicFramePr>
          <p:cNvPr id="13" name="표 6">
            <a:extLst>
              <a:ext uri="{FF2B5EF4-FFF2-40B4-BE49-F238E27FC236}">
                <a16:creationId xmlns:a16="http://schemas.microsoft.com/office/drawing/2014/main" id="{DD34EDD0-7AF5-5F70-657C-8EEDD7874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60362"/>
              </p:ext>
            </p:extLst>
          </p:nvPr>
        </p:nvGraphicFramePr>
        <p:xfrm>
          <a:off x="628061" y="3650966"/>
          <a:ext cx="5400000" cy="108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281159949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512545216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3667467315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3152214485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일교차</a:t>
                      </a:r>
                    </a:p>
                  </a:txBody>
                  <a:tcPr marL="7144" marR="7144" marT="7144" marB="0"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holiday_anniversary</a:t>
                      </a:r>
                    </a:p>
                  </a:txBody>
                  <a:tcPr marL="7144" marR="7144" marT="7144" marB="0"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불쾌지수</a:t>
                      </a:r>
                    </a:p>
                  </a:txBody>
                  <a:tcPr marL="7144" marR="7144" marT="7144" marB="0"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k_mean_cluster</a:t>
                      </a:r>
                    </a:p>
                  </a:txBody>
                  <a:tcPr marL="7144" marR="7144" marT="7144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8496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14.5</a:t>
                      </a:r>
                    </a:p>
                  </a:txBody>
                  <a:tcPr marL="7144" marR="7144" marT="7144" marB="0"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53.18051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0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385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13.7</a:t>
                      </a:r>
                    </a:p>
                  </a:txBody>
                  <a:tcPr marL="7144" marR="7144" marT="7144" marB="0"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55.3781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2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87085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12.8</a:t>
                      </a:r>
                    </a:p>
                  </a:txBody>
                  <a:tcPr marL="7144" marR="7144" marT="7144" marB="0"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43.10208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0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4044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53BD160F-F34A-5218-FA80-B2032FA5CC1B}"/>
              </a:ext>
            </a:extLst>
          </p:cNvPr>
          <p:cNvSpPr txBox="1"/>
          <p:nvPr/>
        </p:nvSpPr>
        <p:spPr>
          <a:xfrm>
            <a:off x="6444371" y="2021078"/>
            <a:ext cx="3627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Lpay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_latent</a:t>
            </a:r>
            <a:endParaRPr lang="ko-KR" altLang="en-US" sz="1600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aphicFrame>
        <p:nvGraphicFramePr>
          <p:cNvPr id="24" name="표 6">
            <a:extLst>
              <a:ext uri="{FF2B5EF4-FFF2-40B4-BE49-F238E27FC236}">
                <a16:creationId xmlns:a16="http://schemas.microsoft.com/office/drawing/2014/main" id="{1A3EBA62-D958-C45F-D119-C8863564E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253379"/>
              </p:ext>
            </p:extLst>
          </p:nvPr>
        </p:nvGraphicFramePr>
        <p:xfrm>
          <a:off x="6228211" y="2408647"/>
          <a:ext cx="4050000" cy="108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281159949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512545216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3667467315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일교차</a:t>
                      </a:r>
                    </a:p>
                  </a:txBody>
                  <a:tcPr marL="9525" marR="9525" marT="9525" marB="0"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불쾌지수</a:t>
                      </a:r>
                    </a:p>
                  </a:txBody>
                  <a:tcPr marL="9525" marR="9525" marT="9525" marB="0"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holiday_anniversary</a:t>
                      </a:r>
                    </a:p>
                  </a:txBody>
                  <a:tcPr marL="9525" marR="9525" marT="9525" marB="0" anchor="ctr">
                    <a:solidFill>
                      <a:srgbClr val="B9D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8496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7.9</a:t>
                      </a:r>
                    </a:p>
                  </a:txBody>
                  <a:tcPr marL="9525" marR="9525" marT="9525" marB="0"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78.4869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385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7.9</a:t>
                      </a:r>
                    </a:p>
                  </a:txBody>
                  <a:tcPr marL="9525" marR="9525" marT="9525" marB="0"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78.4869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87085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7.9</a:t>
                      </a:r>
                    </a:p>
                  </a:txBody>
                  <a:tcPr marL="9525" marR="9525" marT="9525" marB="0"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78.4869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404434"/>
                  </a:ext>
                </a:extLst>
              </a:tr>
            </a:tbl>
          </a:graphicData>
        </a:graphic>
      </p:graphicFrame>
      <p:graphicFrame>
        <p:nvGraphicFramePr>
          <p:cNvPr id="27" name="표 6">
            <a:extLst>
              <a:ext uri="{FF2B5EF4-FFF2-40B4-BE49-F238E27FC236}">
                <a16:creationId xmlns:a16="http://schemas.microsoft.com/office/drawing/2014/main" id="{9DF9BD35-973D-993F-A1C2-677AB8F4F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895499"/>
              </p:ext>
            </p:extLst>
          </p:nvPr>
        </p:nvGraphicFramePr>
        <p:xfrm>
          <a:off x="6222595" y="3642079"/>
          <a:ext cx="5400000" cy="108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281159949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512545216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3667467315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3152214485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일교차</a:t>
                      </a:r>
                    </a:p>
                  </a:txBody>
                  <a:tcPr marL="9525" marR="9525" marT="9525" marB="0"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불쾌지수</a:t>
                      </a:r>
                    </a:p>
                  </a:txBody>
                  <a:tcPr marL="9525" marR="9525" marT="9525" marB="0"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holiday_anniversary</a:t>
                      </a:r>
                    </a:p>
                  </a:txBody>
                  <a:tcPr marL="9525" marR="9525" marT="9525" marB="0"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k_mean_cluster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8496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7.9</a:t>
                      </a:r>
                    </a:p>
                  </a:txBody>
                  <a:tcPr marL="9525" marR="9525" marT="9525" marB="0"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78.4869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385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7.9</a:t>
                      </a:r>
                    </a:p>
                  </a:txBody>
                  <a:tcPr marL="9525" marR="9525" marT="9525" marB="0"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78.4869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87085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7.9</a:t>
                      </a:r>
                    </a:p>
                  </a:txBody>
                  <a:tcPr marL="9525" marR="9525" marT="9525" marB="0" anchor="ctr"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78.4869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404434"/>
                  </a:ext>
                </a:extLst>
              </a:tr>
            </a:tbl>
          </a:graphicData>
        </a:graphic>
      </p:graphicFrame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A3F054D4-BB9B-D7B4-B390-C492788B2815}"/>
              </a:ext>
            </a:extLst>
          </p:cNvPr>
          <p:cNvSpPr/>
          <p:nvPr/>
        </p:nvSpPr>
        <p:spPr>
          <a:xfrm>
            <a:off x="152400" y="2187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05-1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예측 모델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452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04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예측 모델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D86394-38DC-4A34-71BA-A48864866AF2}"/>
              </a:ext>
            </a:extLst>
          </p:cNvPr>
          <p:cNvGrpSpPr/>
          <p:nvPr/>
        </p:nvGrpSpPr>
        <p:grpSpPr>
          <a:xfrm>
            <a:off x="735419" y="949459"/>
            <a:ext cx="10721162" cy="914488"/>
            <a:chOff x="809559" y="1655012"/>
            <a:chExt cx="10721162" cy="115536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A86FA39-8B1D-4501-7341-92DAFC5F97D7}"/>
                </a:ext>
              </a:extLst>
            </p:cNvPr>
            <p:cNvGrpSpPr/>
            <p:nvPr/>
          </p:nvGrpSpPr>
          <p:grpSpPr>
            <a:xfrm>
              <a:off x="809559" y="1655012"/>
              <a:ext cx="10721162" cy="1155368"/>
              <a:chOff x="1452110" y="1246725"/>
              <a:chExt cx="5435216" cy="115536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47B17C4-7A5A-378A-E9A2-556BBC9C91AB}"/>
                  </a:ext>
                </a:extLst>
              </p:cNvPr>
              <p:cNvSpPr/>
              <p:nvPr/>
            </p:nvSpPr>
            <p:spPr>
              <a:xfrm>
                <a:off x="1452110" y="1249825"/>
                <a:ext cx="45719" cy="1152268"/>
              </a:xfrm>
              <a:prstGeom prst="rect">
                <a:avLst/>
              </a:prstGeom>
              <a:solidFill>
                <a:srgbClr val="93C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25E6BCD-85EB-76AA-6CCD-1F381943C4D7}"/>
                  </a:ext>
                </a:extLst>
              </p:cNvPr>
              <p:cNvSpPr/>
              <p:nvPr/>
            </p:nvSpPr>
            <p:spPr>
              <a:xfrm>
                <a:off x="1497828" y="1246725"/>
                <a:ext cx="5389498" cy="1152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163345-BC80-403A-EF92-3FD24E123FE8}"/>
                </a:ext>
              </a:extLst>
            </p:cNvPr>
            <p:cNvSpPr txBox="1"/>
            <p:nvPr/>
          </p:nvSpPr>
          <p:spPr>
            <a:xfrm>
              <a:off x="993304" y="1757307"/>
              <a:ext cx="4163824" cy="466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STEP 02. </a:t>
              </a:r>
              <a:r>
                <a:rPr lang="ko-KR" altLang="en-US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파라미터 설정</a:t>
              </a:r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BD4325-4B6D-4683-307D-50161B301B50}"/>
                </a:ext>
              </a:extLst>
            </p:cNvPr>
            <p:cNvSpPr txBox="1"/>
            <p:nvPr/>
          </p:nvSpPr>
          <p:spPr>
            <a:xfrm>
              <a:off x="993303" y="2215190"/>
              <a:ext cx="8977871" cy="427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XGBClassifier</a:t>
              </a:r>
              <a:r>
                <a: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주요</a:t>
              </a:r>
              <a:r>
                <a: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파라미터 설정</a:t>
              </a:r>
              <a:endPara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6ABEFC6-C111-1FB2-E6FE-4E50C021B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9774"/>
              </p:ext>
            </p:extLst>
          </p:nvPr>
        </p:nvGraphicFramePr>
        <p:xfrm>
          <a:off x="2063331" y="2304881"/>
          <a:ext cx="8065338" cy="31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446">
                  <a:extLst>
                    <a:ext uri="{9D8B030D-6E8A-4147-A177-3AD203B41FA5}">
                      <a16:colId xmlns:a16="http://schemas.microsoft.com/office/drawing/2014/main" val="2696720811"/>
                    </a:ext>
                  </a:extLst>
                </a:gridCol>
                <a:gridCol w="2106641">
                  <a:extLst>
                    <a:ext uri="{9D8B030D-6E8A-4147-A177-3AD203B41FA5}">
                      <a16:colId xmlns:a16="http://schemas.microsoft.com/office/drawing/2014/main" val="1031392528"/>
                    </a:ext>
                  </a:extLst>
                </a:gridCol>
                <a:gridCol w="3270251">
                  <a:extLst>
                    <a:ext uri="{9D8B030D-6E8A-4147-A177-3AD203B41FA5}">
                      <a16:colId xmlns:a16="http://schemas.microsoft.com/office/drawing/2014/main" val="2835565398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Parameter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rgbClr val="93C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Option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rgbClr val="93C9E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Explanation</a:t>
                      </a:r>
                    </a:p>
                  </a:txBody>
                  <a:tcPr anchor="ctr">
                    <a:solidFill>
                      <a:srgbClr val="93C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97560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booster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gbtree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트리계열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5303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n_estimators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50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반복횟수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86816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Learning_rate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0.05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Overfitting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을 방지하기 위해 낮게 설정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35587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Objective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‘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multi:softprob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’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다중분류모델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2034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Eval_metric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Mlogloss</a:t>
                      </a:r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auc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다중분류 평가지표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04172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Early_stopping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100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Overfitting </a:t>
                      </a:r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방지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80200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Max_Depth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8</a:t>
                      </a:r>
                      <a:endParaRPr lang="ko-KR" altLang="en-US" sz="1200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최대 트리 깊이</a:t>
                      </a:r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2332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079761-8A3D-11DF-940C-2E3D81D22771}"/>
              </a:ext>
            </a:extLst>
          </p:cNvPr>
          <p:cNvSpPr txBox="1"/>
          <p:nvPr/>
        </p:nvSpPr>
        <p:spPr>
          <a:xfrm>
            <a:off x="1327150" y="5739428"/>
            <a:ext cx="951865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다중분류를 위하여 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objective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multi:softprob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 결정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고객 구매 정보 데이터의 과적합을 막기 위해 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learning_rate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early_stopping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 핵심지표 설정</a:t>
            </a: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E1DB3AE0-6480-A92B-D82E-AC9114D35202}"/>
              </a:ext>
            </a:extLst>
          </p:cNvPr>
          <p:cNvSpPr/>
          <p:nvPr/>
        </p:nvSpPr>
        <p:spPr>
          <a:xfrm>
            <a:off x="152400" y="2187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05-1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예측 모델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724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04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예측 모델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D86394-38DC-4A34-71BA-A48864866AF2}"/>
              </a:ext>
            </a:extLst>
          </p:cNvPr>
          <p:cNvGrpSpPr/>
          <p:nvPr/>
        </p:nvGrpSpPr>
        <p:grpSpPr>
          <a:xfrm>
            <a:off x="735419" y="949459"/>
            <a:ext cx="10721162" cy="914488"/>
            <a:chOff x="809559" y="1655012"/>
            <a:chExt cx="10721162" cy="115536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A86FA39-8B1D-4501-7341-92DAFC5F97D7}"/>
                </a:ext>
              </a:extLst>
            </p:cNvPr>
            <p:cNvGrpSpPr/>
            <p:nvPr/>
          </p:nvGrpSpPr>
          <p:grpSpPr>
            <a:xfrm>
              <a:off x="809559" y="1655012"/>
              <a:ext cx="10721162" cy="1155368"/>
              <a:chOff x="1452110" y="1246725"/>
              <a:chExt cx="5435216" cy="115536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47B17C4-7A5A-378A-E9A2-556BBC9C91AB}"/>
                  </a:ext>
                </a:extLst>
              </p:cNvPr>
              <p:cNvSpPr/>
              <p:nvPr/>
            </p:nvSpPr>
            <p:spPr>
              <a:xfrm>
                <a:off x="1452110" y="1249825"/>
                <a:ext cx="45719" cy="1152268"/>
              </a:xfrm>
              <a:prstGeom prst="rect">
                <a:avLst/>
              </a:prstGeom>
              <a:solidFill>
                <a:srgbClr val="93C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25E6BCD-85EB-76AA-6CCD-1F381943C4D7}"/>
                  </a:ext>
                </a:extLst>
              </p:cNvPr>
              <p:cNvSpPr/>
              <p:nvPr/>
            </p:nvSpPr>
            <p:spPr>
              <a:xfrm>
                <a:off x="1497828" y="1246725"/>
                <a:ext cx="5389498" cy="1152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163345-BC80-403A-EF92-3FD24E123FE8}"/>
                </a:ext>
              </a:extLst>
            </p:cNvPr>
            <p:cNvSpPr txBox="1"/>
            <p:nvPr/>
          </p:nvSpPr>
          <p:spPr>
            <a:xfrm>
              <a:off x="993304" y="1757307"/>
              <a:ext cx="5481636" cy="466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STEP 03. </a:t>
              </a:r>
              <a:r>
                <a:rPr lang="ko-KR" altLang="en-US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고객 예측 모델 별 </a:t>
              </a:r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Feature Importance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BD4325-4B6D-4683-307D-50161B301B50}"/>
                </a:ext>
              </a:extLst>
            </p:cNvPr>
            <p:cNvSpPr txBox="1"/>
            <p:nvPr/>
          </p:nvSpPr>
          <p:spPr>
            <a:xfrm>
              <a:off x="993303" y="2215190"/>
              <a:ext cx="8977871" cy="427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lpay</a:t>
              </a:r>
              <a:r>
                <a: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/ cop </a:t>
              </a: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데이터의 </a:t>
              </a:r>
              <a:r>
                <a:rPr lang="ko-KR" altLang="en-US" sz="16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고객군</a:t>
              </a: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예측을 위해 활용된 변수 및 </a:t>
              </a:r>
              <a:r>
                <a: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F score</a:t>
              </a: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로 표현한 변수 중요도</a:t>
              </a:r>
              <a:endPara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C8E1FB-1553-5738-A096-8B6802D4D5A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21" y="2156048"/>
            <a:ext cx="576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F87CC1E-D6DD-1726-79E9-12767D7DF93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421" y="2153594"/>
            <a:ext cx="576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래픽 19" descr="따옴표 윤곽선">
            <a:extLst>
              <a:ext uri="{FF2B5EF4-FFF2-40B4-BE49-F238E27FC236}">
                <a16:creationId xmlns:a16="http://schemas.microsoft.com/office/drawing/2014/main" id="{5F31E2FB-9DD2-69A8-9825-F62B0B2CB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610238" y="5285631"/>
            <a:ext cx="914400" cy="914400"/>
          </a:xfrm>
          <a:prstGeom prst="rtTriangle">
            <a:avLst/>
          </a:prstGeom>
        </p:spPr>
      </p:pic>
      <p:pic>
        <p:nvPicPr>
          <p:cNvPr id="21" name="그래픽 20" descr="따옴표 윤곽선">
            <a:extLst>
              <a:ext uri="{FF2B5EF4-FFF2-40B4-BE49-F238E27FC236}">
                <a16:creationId xmlns:a16="http://schemas.microsoft.com/office/drawing/2014/main" id="{5158E3DD-844C-DF2D-90D3-FB02290B7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4162" y="4828431"/>
            <a:ext cx="914400" cy="914400"/>
          </a:xfrm>
          <a:prstGeom prst="rtTriangl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59CF98-8D66-2FB2-BC2C-5136D49A7CDE}"/>
              </a:ext>
            </a:extLst>
          </p:cNvPr>
          <p:cNvSpPr txBox="1"/>
          <p:nvPr/>
        </p:nvSpPr>
        <p:spPr>
          <a:xfrm>
            <a:off x="1979963" y="5719630"/>
            <a:ext cx="8322253" cy="417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Lpay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와 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Cop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두 고객 데이터의 상위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3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 지표가 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 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buy_am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| 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zon_hlv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| ages “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 동일하다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C461875E-5AB7-3B89-EA77-357467B4799B}"/>
              </a:ext>
            </a:extLst>
          </p:cNvPr>
          <p:cNvSpPr/>
          <p:nvPr/>
        </p:nvSpPr>
        <p:spPr>
          <a:xfrm>
            <a:off x="152400" y="2187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05-1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예측 모델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068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34000" y="252037"/>
            <a:ext cx="9441156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C6D1CB-AAD1-524E-222D-5F284ED115CF}"/>
              </a:ext>
            </a:extLst>
          </p:cNvPr>
          <p:cNvSpPr/>
          <p:nvPr/>
        </p:nvSpPr>
        <p:spPr>
          <a:xfrm>
            <a:off x="4965844" y="2726612"/>
            <a:ext cx="617789" cy="294027"/>
          </a:xfrm>
          <a:prstGeom prst="rect">
            <a:avLst/>
          </a:prstGeom>
          <a:solidFill>
            <a:srgbClr val="FFF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113333" y="4394522"/>
            <a:ext cx="1563782" cy="1563786"/>
          </a:xfrm>
          <a:prstGeom prst="ellipse">
            <a:avLst/>
          </a:prstGeom>
          <a:solidFill>
            <a:schemeClr val="bg1"/>
          </a:solidFill>
          <a:ln>
            <a:solidFill>
              <a:srgbClr val="C9C4B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잠재 고객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941246" y="5054336"/>
            <a:ext cx="244158" cy="24415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▶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156985" y="2642922"/>
            <a:ext cx="3889649" cy="636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잠재 고객 세분화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타겟 고객으로의 전환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</a:p>
        </p:txBody>
      </p:sp>
      <p:sp>
        <p:nvSpPr>
          <p:cNvPr id="29" name="Freeform 6"/>
          <p:cNvSpPr>
            <a:spLocks noEditPoints="1"/>
          </p:cNvSpPr>
          <p:nvPr/>
        </p:nvSpPr>
        <p:spPr bwMode="auto">
          <a:xfrm>
            <a:off x="368864" y="2980559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93C9EB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 dirty="0">
              <a:solidFill>
                <a:prstClr val="black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6939" y="3009083"/>
            <a:ext cx="15501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Check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point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967338" y="1958639"/>
            <a:ext cx="0" cy="2124000"/>
          </a:xfrm>
          <a:prstGeom prst="line">
            <a:avLst/>
          </a:prstGeom>
          <a:ln>
            <a:solidFill>
              <a:srgbClr val="C9C4BB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28070" y="1952240"/>
            <a:ext cx="0" cy="2124000"/>
          </a:xfrm>
          <a:prstGeom prst="line">
            <a:avLst/>
          </a:prstGeom>
          <a:ln>
            <a:solidFill>
              <a:srgbClr val="C9C4BB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6452168" y="4394522"/>
            <a:ext cx="1563782" cy="1563786"/>
          </a:xfrm>
          <a:prstGeom prst="ellipse">
            <a:avLst/>
          </a:prstGeom>
          <a:solidFill>
            <a:schemeClr val="bg1"/>
          </a:solidFill>
          <a:ln>
            <a:solidFill>
              <a:srgbClr val="C9C4B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타겟 고객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8281397" y="5054336"/>
            <a:ext cx="244158" cy="24415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▶</a:t>
            </a:r>
          </a:p>
        </p:txBody>
      </p:sp>
      <p:sp>
        <p:nvSpPr>
          <p:cNvPr id="37" name="타원 36"/>
          <p:cNvSpPr/>
          <p:nvPr/>
        </p:nvSpPr>
        <p:spPr>
          <a:xfrm>
            <a:off x="8791003" y="4394522"/>
            <a:ext cx="1563782" cy="1563786"/>
          </a:xfrm>
          <a:prstGeom prst="ellipse">
            <a:avLst/>
          </a:prstGeom>
          <a:solidFill>
            <a:srgbClr val="93C9EB"/>
          </a:solidFill>
          <a:ln>
            <a:solidFill>
              <a:srgbClr val="C9C4B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구매 고객</a:t>
            </a:r>
            <a:endParaRPr lang="en-US" altLang="ko-KR" sz="1600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11D8D2-D75D-8DF5-D0D7-885A245EFADB}"/>
              </a:ext>
            </a:extLst>
          </p:cNvPr>
          <p:cNvSpPr/>
          <p:nvPr/>
        </p:nvSpPr>
        <p:spPr>
          <a:xfrm>
            <a:off x="9343935" y="2715056"/>
            <a:ext cx="457917" cy="294027"/>
          </a:xfrm>
          <a:prstGeom prst="rect">
            <a:avLst/>
          </a:prstGeom>
          <a:solidFill>
            <a:srgbClr val="FFF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B6B42D-0823-AA44-5037-57F4642EE96A}"/>
              </a:ext>
            </a:extLst>
          </p:cNvPr>
          <p:cNvSpPr/>
          <p:nvPr/>
        </p:nvSpPr>
        <p:spPr>
          <a:xfrm>
            <a:off x="7812560" y="2642922"/>
            <a:ext cx="3889649" cy="636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타겟 고객 맞춤 상품 예측 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구매 고객으로의 전환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8396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05-1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예측 모델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D86394-38DC-4A34-71BA-A48864866AF2}"/>
              </a:ext>
            </a:extLst>
          </p:cNvPr>
          <p:cNvGrpSpPr/>
          <p:nvPr/>
        </p:nvGrpSpPr>
        <p:grpSpPr>
          <a:xfrm>
            <a:off x="735419" y="949459"/>
            <a:ext cx="10721162" cy="914488"/>
            <a:chOff x="809559" y="1655012"/>
            <a:chExt cx="10721162" cy="115536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A86FA39-8B1D-4501-7341-92DAFC5F97D7}"/>
                </a:ext>
              </a:extLst>
            </p:cNvPr>
            <p:cNvGrpSpPr/>
            <p:nvPr/>
          </p:nvGrpSpPr>
          <p:grpSpPr>
            <a:xfrm>
              <a:off x="809559" y="1655012"/>
              <a:ext cx="10721162" cy="1155368"/>
              <a:chOff x="1452110" y="1246725"/>
              <a:chExt cx="5435216" cy="115536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47B17C4-7A5A-378A-E9A2-556BBC9C91AB}"/>
                  </a:ext>
                </a:extLst>
              </p:cNvPr>
              <p:cNvSpPr/>
              <p:nvPr/>
            </p:nvSpPr>
            <p:spPr>
              <a:xfrm>
                <a:off x="1452110" y="1249825"/>
                <a:ext cx="45719" cy="1152268"/>
              </a:xfrm>
              <a:prstGeom prst="rect">
                <a:avLst/>
              </a:prstGeom>
              <a:solidFill>
                <a:srgbClr val="93C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25E6BCD-85EB-76AA-6CCD-1F381943C4D7}"/>
                  </a:ext>
                </a:extLst>
              </p:cNvPr>
              <p:cNvSpPr/>
              <p:nvPr/>
            </p:nvSpPr>
            <p:spPr>
              <a:xfrm>
                <a:off x="1497828" y="1246725"/>
                <a:ext cx="5389498" cy="1152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163345-BC80-403A-EF92-3FD24E123FE8}"/>
                </a:ext>
              </a:extLst>
            </p:cNvPr>
            <p:cNvSpPr txBox="1"/>
            <p:nvPr/>
          </p:nvSpPr>
          <p:spPr>
            <a:xfrm>
              <a:off x="993304" y="1757307"/>
              <a:ext cx="4163824" cy="466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STEP 03. </a:t>
              </a:r>
              <a:r>
                <a:rPr lang="ko-KR" altLang="en-US" b="1" dirty="0" err="1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고객군</a:t>
              </a:r>
              <a:r>
                <a:rPr lang="ko-KR" altLang="en-US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예측 결과</a:t>
              </a:r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BD4325-4B6D-4683-307D-50161B301B50}"/>
                </a:ext>
              </a:extLst>
            </p:cNvPr>
            <p:cNvSpPr txBox="1"/>
            <p:nvPr/>
          </p:nvSpPr>
          <p:spPr>
            <a:xfrm>
              <a:off x="993303" y="2215190"/>
              <a:ext cx="8977871" cy="427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결과 분석</a:t>
              </a:r>
              <a:r>
                <a: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군집분석</a:t>
              </a:r>
              <a:endPara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817066-570A-5D68-4FF2-F2D39533C6D9}"/>
              </a:ext>
            </a:extLst>
          </p:cNvPr>
          <p:cNvSpPr/>
          <p:nvPr/>
        </p:nvSpPr>
        <p:spPr>
          <a:xfrm>
            <a:off x="3215907" y="8200980"/>
            <a:ext cx="2520000" cy="324000"/>
          </a:xfrm>
          <a:prstGeom prst="rect">
            <a:avLst/>
          </a:prstGeom>
          <a:solidFill>
            <a:srgbClr val="FFF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20" name="그래픽 19" descr="따옴표 윤곽선">
            <a:extLst>
              <a:ext uri="{FF2B5EF4-FFF2-40B4-BE49-F238E27FC236}">
                <a16:creationId xmlns:a16="http://schemas.microsoft.com/office/drawing/2014/main" id="{5F31E2FB-9DD2-69A8-9825-F62B0B2CB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923761" y="7392528"/>
            <a:ext cx="914400" cy="914400"/>
          </a:xfrm>
          <a:prstGeom prst="rtTriangle">
            <a:avLst/>
          </a:prstGeom>
        </p:spPr>
      </p:pic>
      <p:pic>
        <p:nvPicPr>
          <p:cNvPr id="21" name="그래픽 20" descr="따옴표 윤곽선">
            <a:extLst>
              <a:ext uri="{FF2B5EF4-FFF2-40B4-BE49-F238E27FC236}">
                <a16:creationId xmlns:a16="http://schemas.microsoft.com/office/drawing/2014/main" id="{5158E3DD-844C-DF2D-90D3-FB02290B7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3992" y="7049351"/>
            <a:ext cx="914400" cy="914400"/>
          </a:xfrm>
          <a:prstGeom prst="rtTriangl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AC68B3-F050-B19A-8544-7D67D4FA4D1F}"/>
              </a:ext>
            </a:extLst>
          </p:cNvPr>
          <p:cNvSpPr txBox="1"/>
          <p:nvPr/>
        </p:nvSpPr>
        <p:spPr>
          <a:xfrm>
            <a:off x="1574781" y="7570149"/>
            <a:ext cx="8322253" cy="7872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상품 대분류 항목이 존재하지 않는 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lpay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/ cop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활용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50000"/>
              </a:lnSpc>
            </a:pP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고객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CCAAE1B-F24A-6D24-F262-D3132F48A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842" y="1962758"/>
            <a:ext cx="8315653" cy="389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01E097-7DF2-42B1-024A-1C564BB2EEB8}"/>
              </a:ext>
            </a:extLst>
          </p:cNvPr>
          <p:cNvSpPr txBox="1"/>
          <p:nvPr/>
        </p:nvSpPr>
        <p:spPr>
          <a:xfrm>
            <a:off x="1809701" y="6037050"/>
            <a:ext cx="88708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è"/>
            </a:pPr>
            <a:r>
              <a:rPr lang="ko-KR" altLang="en-US" sz="1500" dirty="0" err="1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엘페이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,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 제휴사 데이터에서도 상품구매데이터와 마찬가지로 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2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번 </a:t>
            </a:r>
            <a:r>
              <a:rPr lang="ko-KR" altLang="en-US" sz="1500" dirty="0" err="1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고객군집에서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 높은 평균지출금액을 보였음</a:t>
            </a:r>
            <a:endParaRPr lang="en-US" altLang="ko-KR" sz="1500" dirty="0">
              <a:latin typeface="Microsoft GothicNeo" panose="020B0500000101010101" pitchFamily="50" charset="-127"/>
              <a:ea typeface="Microsoft GothicNeo" panose="020B0500000101010101" pitchFamily="50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57668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05-1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예측 모델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D86394-38DC-4A34-71BA-A48864866AF2}"/>
              </a:ext>
            </a:extLst>
          </p:cNvPr>
          <p:cNvGrpSpPr/>
          <p:nvPr/>
        </p:nvGrpSpPr>
        <p:grpSpPr>
          <a:xfrm>
            <a:off x="735419" y="949459"/>
            <a:ext cx="10721162" cy="914488"/>
            <a:chOff x="809559" y="1655012"/>
            <a:chExt cx="10721162" cy="115536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A86FA39-8B1D-4501-7341-92DAFC5F97D7}"/>
                </a:ext>
              </a:extLst>
            </p:cNvPr>
            <p:cNvGrpSpPr/>
            <p:nvPr/>
          </p:nvGrpSpPr>
          <p:grpSpPr>
            <a:xfrm>
              <a:off x="809559" y="1655012"/>
              <a:ext cx="10721162" cy="1155368"/>
              <a:chOff x="1452110" y="1246725"/>
              <a:chExt cx="5435216" cy="115536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47B17C4-7A5A-378A-E9A2-556BBC9C91AB}"/>
                  </a:ext>
                </a:extLst>
              </p:cNvPr>
              <p:cNvSpPr/>
              <p:nvPr/>
            </p:nvSpPr>
            <p:spPr>
              <a:xfrm>
                <a:off x="1452110" y="1249825"/>
                <a:ext cx="45719" cy="1152268"/>
              </a:xfrm>
              <a:prstGeom prst="rect">
                <a:avLst/>
              </a:prstGeom>
              <a:solidFill>
                <a:srgbClr val="93C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25E6BCD-85EB-76AA-6CCD-1F381943C4D7}"/>
                  </a:ext>
                </a:extLst>
              </p:cNvPr>
              <p:cNvSpPr/>
              <p:nvPr/>
            </p:nvSpPr>
            <p:spPr>
              <a:xfrm>
                <a:off x="1497828" y="1246725"/>
                <a:ext cx="5389498" cy="1152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163345-BC80-403A-EF92-3FD24E123FE8}"/>
                </a:ext>
              </a:extLst>
            </p:cNvPr>
            <p:cNvSpPr txBox="1"/>
            <p:nvPr/>
          </p:nvSpPr>
          <p:spPr>
            <a:xfrm>
              <a:off x="993304" y="1757307"/>
              <a:ext cx="4163824" cy="466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STEP 03. </a:t>
              </a:r>
              <a:r>
                <a:rPr lang="ko-KR" altLang="en-US" b="1" dirty="0" err="1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고객군</a:t>
              </a:r>
              <a:r>
                <a:rPr lang="ko-KR" altLang="en-US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예측 결과</a:t>
              </a:r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BD4325-4B6D-4683-307D-50161B301B50}"/>
                </a:ext>
              </a:extLst>
            </p:cNvPr>
            <p:cNvSpPr txBox="1"/>
            <p:nvPr/>
          </p:nvSpPr>
          <p:spPr>
            <a:xfrm>
              <a:off x="993303" y="2215190"/>
              <a:ext cx="8977871" cy="427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결과 분석</a:t>
              </a:r>
              <a:r>
                <a: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군집분석</a:t>
              </a:r>
              <a:endPara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817066-570A-5D68-4FF2-F2D39533C6D9}"/>
              </a:ext>
            </a:extLst>
          </p:cNvPr>
          <p:cNvSpPr/>
          <p:nvPr/>
        </p:nvSpPr>
        <p:spPr>
          <a:xfrm>
            <a:off x="4148098" y="6050711"/>
            <a:ext cx="2520000" cy="324000"/>
          </a:xfrm>
          <a:prstGeom prst="rect">
            <a:avLst/>
          </a:prstGeom>
          <a:solidFill>
            <a:srgbClr val="FFF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20" name="그래픽 19" descr="따옴표 윤곽선">
            <a:extLst>
              <a:ext uri="{FF2B5EF4-FFF2-40B4-BE49-F238E27FC236}">
                <a16:creationId xmlns:a16="http://schemas.microsoft.com/office/drawing/2014/main" id="{5F31E2FB-9DD2-69A8-9825-F62B0B2CB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786918" y="5859429"/>
            <a:ext cx="914400" cy="914400"/>
          </a:xfrm>
          <a:prstGeom prst="rtTriangle">
            <a:avLst/>
          </a:prstGeom>
        </p:spPr>
      </p:pic>
      <p:pic>
        <p:nvPicPr>
          <p:cNvPr id="21" name="그래픽 20" descr="따옴표 윤곽선">
            <a:extLst>
              <a:ext uri="{FF2B5EF4-FFF2-40B4-BE49-F238E27FC236}">
                <a16:creationId xmlns:a16="http://schemas.microsoft.com/office/drawing/2014/main" id="{5158E3DD-844C-DF2D-90D3-FB02290B7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0684" y="5503494"/>
            <a:ext cx="914400" cy="914400"/>
          </a:xfrm>
          <a:prstGeom prst="rtTriangle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CCAAE1B-F24A-6D24-F262-D3132F48A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842" y="1962758"/>
            <a:ext cx="8315653" cy="389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01E097-7DF2-42B1-024A-1C564BB2EEB8}"/>
              </a:ext>
            </a:extLst>
          </p:cNvPr>
          <p:cNvSpPr txBox="1"/>
          <p:nvPr/>
        </p:nvSpPr>
        <p:spPr>
          <a:xfrm>
            <a:off x="3185664" y="6045164"/>
            <a:ext cx="59108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오프라인 데이터 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&amp;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 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2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번 </a:t>
            </a:r>
            <a:r>
              <a:rPr lang="ko-KR" altLang="en-US" sz="1500" dirty="0" err="1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고객군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 데이터에 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focusing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689729-E5F0-854F-7765-D68CF1308427}"/>
              </a:ext>
            </a:extLst>
          </p:cNvPr>
          <p:cNvSpPr/>
          <p:nvPr/>
        </p:nvSpPr>
        <p:spPr>
          <a:xfrm>
            <a:off x="4675695" y="2939899"/>
            <a:ext cx="933253" cy="252525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6EF1EF-2F50-95BC-3EC7-C495690ED855}"/>
              </a:ext>
            </a:extLst>
          </p:cNvPr>
          <p:cNvSpPr/>
          <p:nvPr/>
        </p:nvSpPr>
        <p:spPr>
          <a:xfrm>
            <a:off x="8838161" y="2719563"/>
            <a:ext cx="933253" cy="27455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8931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05-1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예측 모델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D86394-38DC-4A34-71BA-A48864866AF2}"/>
              </a:ext>
            </a:extLst>
          </p:cNvPr>
          <p:cNvGrpSpPr/>
          <p:nvPr/>
        </p:nvGrpSpPr>
        <p:grpSpPr>
          <a:xfrm>
            <a:off x="735419" y="949459"/>
            <a:ext cx="10721162" cy="914488"/>
            <a:chOff x="809559" y="1655012"/>
            <a:chExt cx="10721162" cy="115536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A86FA39-8B1D-4501-7341-92DAFC5F97D7}"/>
                </a:ext>
              </a:extLst>
            </p:cNvPr>
            <p:cNvGrpSpPr/>
            <p:nvPr/>
          </p:nvGrpSpPr>
          <p:grpSpPr>
            <a:xfrm>
              <a:off x="809559" y="1655012"/>
              <a:ext cx="10721162" cy="1155368"/>
              <a:chOff x="1452110" y="1246725"/>
              <a:chExt cx="5435216" cy="115536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47B17C4-7A5A-378A-E9A2-556BBC9C91AB}"/>
                  </a:ext>
                </a:extLst>
              </p:cNvPr>
              <p:cNvSpPr/>
              <p:nvPr/>
            </p:nvSpPr>
            <p:spPr>
              <a:xfrm>
                <a:off x="1452110" y="1249825"/>
                <a:ext cx="45719" cy="1152268"/>
              </a:xfrm>
              <a:prstGeom prst="rect">
                <a:avLst/>
              </a:prstGeom>
              <a:solidFill>
                <a:srgbClr val="93C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25E6BCD-85EB-76AA-6CCD-1F381943C4D7}"/>
                  </a:ext>
                </a:extLst>
              </p:cNvPr>
              <p:cNvSpPr/>
              <p:nvPr/>
            </p:nvSpPr>
            <p:spPr>
              <a:xfrm>
                <a:off x="1497828" y="1246725"/>
                <a:ext cx="5389498" cy="1152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163345-BC80-403A-EF92-3FD24E123FE8}"/>
                </a:ext>
              </a:extLst>
            </p:cNvPr>
            <p:cNvSpPr txBox="1"/>
            <p:nvPr/>
          </p:nvSpPr>
          <p:spPr>
            <a:xfrm>
              <a:off x="993304" y="1757307"/>
              <a:ext cx="4163824" cy="466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STEP 03. </a:t>
              </a:r>
              <a:r>
                <a:rPr lang="ko-KR" altLang="en-US" b="1" dirty="0" err="1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고객군</a:t>
              </a:r>
              <a:r>
                <a:rPr lang="ko-KR" altLang="en-US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예측 결과</a:t>
              </a:r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BD4325-4B6D-4683-307D-50161B301B50}"/>
                </a:ext>
              </a:extLst>
            </p:cNvPr>
            <p:cNvSpPr txBox="1"/>
            <p:nvPr/>
          </p:nvSpPr>
          <p:spPr>
            <a:xfrm>
              <a:off x="993303" y="2215190"/>
              <a:ext cx="8977871" cy="427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결과 분석 </a:t>
              </a:r>
              <a:r>
                <a: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군집 분석</a:t>
              </a:r>
              <a:endPara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817066-570A-5D68-4FF2-F2D39533C6D9}"/>
              </a:ext>
            </a:extLst>
          </p:cNvPr>
          <p:cNvSpPr/>
          <p:nvPr/>
        </p:nvSpPr>
        <p:spPr>
          <a:xfrm>
            <a:off x="3215907" y="8200980"/>
            <a:ext cx="2520000" cy="324000"/>
          </a:xfrm>
          <a:prstGeom prst="rect">
            <a:avLst/>
          </a:prstGeom>
          <a:solidFill>
            <a:srgbClr val="FFF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20" name="그래픽 19" descr="따옴표 윤곽선">
            <a:extLst>
              <a:ext uri="{FF2B5EF4-FFF2-40B4-BE49-F238E27FC236}">
                <a16:creationId xmlns:a16="http://schemas.microsoft.com/office/drawing/2014/main" id="{5F31E2FB-9DD2-69A8-9825-F62B0B2CB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923761" y="7392528"/>
            <a:ext cx="914400" cy="914400"/>
          </a:xfrm>
          <a:prstGeom prst="rtTriangle">
            <a:avLst/>
          </a:prstGeom>
        </p:spPr>
      </p:pic>
      <p:pic>
        <p:nvPicPr>
          <p:cNvPr id="21" name="그래픽 20" descr="따옴표 윤곽선">
            <a:extLst>
              <a:ext uri="{FF2B5EF4-FFF2-40B4-BE49-F238E27FC236}">
                <a16:creationId xmlns:a16="http://schemas.microsoft.com/office/drawing/2014/main" id="{5158E3DD-844C-DF2D-90D3-FB02290B7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3992" y="7049351"/>
            <a:ext cx="914400" cy="914400"/>
          </a:xfrm>
          <a:prstGeom prst="rtTriangl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AC68B3-F050-B19A-8544-7D67D4FA4D1F}"/>
              </a:ext>
            </a:extLst>
          </p:cNvPr>
          <p:cNvSpPr txBox="1"/>
          <p:nvPr/>
        </p:nvSpPr>
        <p:spPr>
          <a:xfrm>
            <a:off x="1574781" y="7570149"/>
            <a:ext cx="8322253" cy="7872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상품 대분류 항목이 존재하지 않는 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lpay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/ cop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활용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50000"/>
              </a:lnSpc>
            </a:pP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고객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9345151-1F30-9171-E58F-B2EBA6CF6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29" y="2056604"/>
            <a:ext cx="11181142" cy="307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4748D8-DE6A-7943-2FDD-7461AA7FE941}"/>
              </a:ext>
            </a:extLst>
          </p:cNvPr>
          <p:cNvSpPr txBox="1"/>
          <p:nvPr/>
        </p:nvSpPr>
        <p:spPr>
          <a:xfrm>
            <a:off x="919163" y="5193681"/>
            <a:ext cx="1066528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상품구매데이터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제휴사 데이터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r>
              <a:rPr lang="ko-KR" altLang="en-US" sz="1500" dirty="0" err="1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엘페이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데이터 모두에서 비슷한 고객 특성을 보임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.</a:t>
            </a:r>
          </a:p>
          <a:p>
            <a:pPr marL="285750" indent="-285750">
              <a:buFont typeface="Wingdings" pitchFamily="2" charset="2"/>
              <a:buChar char="è"/>
            </a:pPr>
            <a:endParaRPr lang="en-US" altLang="ko-KR" sz="1500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30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대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 40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대에 많은 여성이 분포돼 있음을 확인할 수 있고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남성 또한 높은 비율을 보이고 있음을 확인</a:t>
            </a:r>
            <a:endParaRPr lang="en-US" altLang="ko-KR" sz="1500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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 앞선 자료와 비교했을 때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,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 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30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대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, 40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대 고객이 구매력이 높은 것을 추측할 수 있음</a:t>
            </a:r>
            <a:endParaRPr lang="en-US" altLang="ko-KR" sz="1500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lang="ko-KR" altLang="en-US" sz="1500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484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/>
          </p:cNvSpPr>
          <p:nvPr/>
        </p:nvSpPr>
        <p:spPr>
          <a:xfrm flipH="1">
            <a:off x="-10404" y="-30822"/>
            <a:ext cx="7429601" cy="6888822"/>
          </a:xfrm>
          <a:custGeom>
            <a:avLst/>
            <a:gdLst>
              <a:gd name="connsiteX0" fmla="*/ 0 w 9133698"/>
              <a:gd name="connsiteY0" fmla="*/ 6858000 h 6858000"/>
              <a:gd name="connsiteX1" fmla="*/ 1714500 w 9133698"/>
              <a:gd name="connsiteY1" fmla="*/ 0 h 6858000"/>
              <a:gd name="connsiteX2" fmla="*/ 9133698 w 9133698"/>
              <a:gd name="connsiteY2" fmla="*/ 0 h 6858000"/>
              <a:gd name="connsiteX3" fmla="*/ 7419198 w 9133698"/>
              <a:gd name="connsiteY3" fmla="*/ 6858000 h 6858000"/>
              <a:gd name="connsiteX4" fmla="*/ 0 w 9133698"/>
              <a:gd name="connsiteY4" fmla="*/ 6858000 h 6858000"/>
              <a:gd name="connsiteX0" fmla="*/ 0 w 7685042"/>
              <a:gd name="connsiteY0" fmla="*/ 6868274 h 6868274"/>
              <a:gd name="connsiteX1" fmla="*/ 1714500 w 7685042"/>
              <a:gd name="connsiteY1" fmla="*/ 10274 h 6868274"/>
              <a:gd name="connsiteX2" fmla="*/ 7685042 w 7685042"/>
              <a:gd name="connsiteY2" fmla="*/ 0 h 6868274"/>
              <a:gd name="connsiteX3" fmla="*/ 7419198 w 7685042"/>
              <a:gd name="connsiteY3" fmla="*/ 6868274 h 6868274"/>
              <a:gd name="connsiteX4" fmla="*/ 0 w 7685042"/>
              <a:gd name="connsiteY4" fmla="*/ 6868274 h 6868274"/>
              <a:gd name="connsiteX0" fmla="*/ 0 w 7469285"/>
              <a:gd name="connsiteY0" fmla="*/ 6858000 h 6858000"/>
              <a:gd name="connsiteX1" fmla="*/ 1714500 w 7469285"/>
              <a:gd name="connsiteY1" fmla="*/ 0 h 6858000"/>
              <a:gd name="connsiteX2" fmla="*/ 7469285 w 7469285"/>
              <a:gd name="connsiteY2" fmla="*/ 0 h 6858000"/>
              <a:gd name="connsiteX3" fmla="*/ 7419198 w 7469285"/>
              <a:gd name="connsiteY3" fmla="*/ 6858000 h 6858000"/>
              <a:gd name="connsiteX4" fmla="*/ 0 w 7469285"/>
              <a:gd name="connsiteY4" fmla="*/ 6858000 h 6858000"/>
              <a:gd name="connsiteX0" fmla="*/ 0 w 7419198"/>
              <a:gd name="connsiteY0" fmla="*/ 6858000 h 6858000"/>
              <a:gd name="connsiteX1" fmla="*/ 1714500 w 7419198"/>
              <a:gd name="connsiteY1" fmla="*/ 0 h 6858000"/>
              <a:gd name="connsiteX2" fmla="*/ 7397366 w 7419198"/>
              <a:gd name="connsiteY2" fmla="*/ 0 h 6858000"/>
              <a:gd name="connsiteX3" fmla="*/ 7419198 w 7419198"/>
              <a:gd name="connsiteY3" fmla="*/ 6858000 h 6858000"/>
              <a:gd name="connsiteX4" fmla="*/ 0 w 7419198"/>
              <a:gd name="connsiteY4" fmla="*/ 6858000 h 6858000"/>
              <a:gd name="connsiteX0" fmla="*/ 0 w 7419198"/>
              <a:gd name="connsiteY0" fmla="*/ 6868274 h 6868274"/>
              <a:gd name="connsiteX1" fmla="*/ 1714500 w 7419198"/>
              <a:gd name="connsiteY1" fmla="*/ 10274 h 6868274"/>
              <a:gd name="connsiteX2" fmla="*/ 7407640 w 7419198"/>
              <a:gd name="connsiteY2" fmla="*/ 0 h 6868274"/>
              <a:gd name="connsiteX3" fmla="*/ 7419198 w 7419198"/>
              <a:gd name="connsiteY3" fmla="*/ 6868274 h 6868274"/>
              <a:gd name="connsiteX4" fmla="*/ 0 w 7419198"/>
              <a:gd name="connsiteY4" fmla="*/ 6868274 h 6868274"/>
              <a:gd name="connsiteX0" fmla="*/ 0 w 7429601"/>
              <a:gd name="connsiteY0" fmla="*/ 6888822 h 6888822"/>
              <a:gd name="connsiteX1" fmla="*/ 1714500 w 7429601"/>
              <a:gd name="connsiteY1" fmla="*/ 30822 h 6888822"/>
              <a:gd name="connsiteX2" fmla="*/ 7428188 w 7429601"/>
              <a:gd name="connsiteY2" fmla="*/ 0 h 6888822"/>
              <a:gd name="connsiteX3" fmla="*/ 7419198 w 7429601"/>
              <a:gd name="connsiteY3" fmla="*/ 6888822 h 6888822"/>
              <a:gd name="connsiteX4" fmla="*/ 0 w 7429601"/>
              <a:gd name="connsiteY4" fmla="*/ 6888822 h 6888822"/>
              <a:gd name="connsiteX0" fmla="*/ 0 w 7429601"/>
              <a:gd name="connsiteY0" fmla="*/ 6888822 h 6888822"/>
              <a:gd name="connsiteX1" fmla="*/ 2854931 w 7429601"/>
              <a:gd name="connsiteY1" fmla="*/ 0 h 6888822"/>
              <a:gd name="connsiteX2" fmla="*/ 7428188 w 7429601"/>
              <a:gd name="connsiteY2" fmla="*/ 0 h 6888822"/>
              <a:gd name="connsiteX3" fmla="*/ 7419198 w 7429601"/>
              <a:gd name="connsiteY3" fmla="*/ 6888822 h 6888822"/>
              <a:gd name="connsiteX4" fmla="*/ 0 w 7429601"/>
              <a:gd name="connsiteY4" fmla="*/ 6888822 h 6888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601" h="6888822">
                <a:moveTo>
                  <a:pt x="0" y="6888822"/>
                </a:moveTo>
                <a:lnTo>
                  <a:pt x="2854931" y="0"/>
                </a:lnTo>
                <a:lnTo>
                  <a:pt x="7428188" y="0"/>
                </a:lnTo>
                <a:cubicBezTo>
                  <a:pt x="7435465" y="2286000"/>
                  <a:pt x="7411921" y="4602822"/>
                  <a:pt x="7419198" y="6888822"/>
                </a:cubicBezTo>
                <a:lnTo>
                  <a:pt x="0" y="688882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236E81-9856-EFFD-B875-52913F32B89E}"/>
              </a:ext>
            </a:extLst>
          </p:cNvPr>
          <p:cNvSpPr txBox="1"/>
          <p:nvPr/>
        </p:nvSpPr>
        <p:spPr>
          <a:xfrm>
            <a:off x="1819246" y="3207594"/>
            <a:ext cx="2054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상품 추천 모델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9759DB-68B2-E10C-D11B-0BDA5CC3CA0B}"/>
              </a:ext>
            </a:extLst>
          </p:cNvPr>
          <p:cNvSpPr txBox="1"/>
          <p:nvPr/>
        </p:nvSpPr>
        <p:spPr>
          <a:xfrm>
            <a:off x="554739" y="3059646"/>
            <a:ext cx="1345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05-2</a:t>
            </a:r>
            <a:endParaRPr lang="ko-KR" altLang="en-US" sz="4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265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04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예측 모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1ED7F01-8D2E-C210-95BA-203F75F9D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7" y="2694482"/>
            <a:ext cx="1265380" cy="126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9E1B86-172C-98DD-7A5E-CC31058EB82A}"/>
              </a:ext>
            </a:extLst>
          </p:cNvPr>
          <p:cNvSpPr txBox="1"/>
          <p:nvPr/>
        </p:nvSpPr>
        <p:spPr>
          <a:xfrm>
            <a:off x="124403" y="4066852"/>
            <a:ext cx="257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pdde_merged.csv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43C35B7-55EF-94A5-1579-71DB07B98546}"/>
              </a:ext>
            </a:extLst>
          </p:cNvPr>
          <p:cNvSpPr/>
          <p:nvPr/>
        </p:nvSpPr>
        <p:spPr>
          <a:xfrm>
            <a:off x="2430146" y="3226453"/>
            <a:ext cx="464193" cy="200398"/>
          </a:xfrm>
          <a:prstGeom prst="rightArrow">
            <a:avLst/>
          </a:prstGeom>
          <a:solidFill>
            <a:srgbClr val="458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5138" name="Picture 18" descr="Networking ">
            <a:extLst>
              <a:ext uri="{FF2B5EF4-FFF2-40B4-BE49-F238E27FC236}">
                <a16:creationId xmlns:a16="http://schemas.microsoft.com/office/drawing/2014/main" id="{91FA4B57-685A-F376-61B7-08493553E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552" y="270216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84">
            <a:extLst>
              <a:ext uri="{FF2B5EF4-FFF2-40B4-BE49-F238E27FC236}">
                <a16:creationId xmlns:a16="http://schemas.microsoft.com/office/drawing/2014/main" id="{0F5B7380-FB0F-21B3-31E3-AC0DD67152A4}"/>
              </a:ext>
            </a:extLst>
          </p:cNvPr>
          <p:cNvSpPr/>
          <p:nvPr/>
        </p:nvSpPr>
        <p:spPr>
          <a:xfrm>
            <a:off x="2968392" y="4047386"/>
            <a:ext cx="2159214" cy="346710"/>
          </a:xfrm>
          <a:prstGeom prst="roundRect">
            <a:avLst>
              <a:gd name="adj" fmla="val 50000"/>
            </a:avLst>
          </a:prstGeom>
          <a:solidFill>
            <a:srgbClr val="93C9E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K-Means Clustering</a:t>
            </a:r>
            <a:endParaRPr lang="en-US" altLang="ko-KR" sz="105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4E51852-EA2A-CA0A-D2C0-6221FEACA875}"/>
              </a:ext>
            </a:extLst>
          </p:cNvPr>
          <p:cNvSpPr/>
          <p:nvPr/>
        </p:nvSpPr>
        <p:spPr>
          <a:xfrm>
            <a:off x="10280499" y="2604000"/>
            <a:ext cx="1080826" cy="1080826"/>
          </a:xfrm>
          <a:prstGeom prst="ellipse">
            <a:avLst/>
          </a:prstGeom>
          <a:solidFill>
            <a:srgbClr val="EDEDE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AA33410-7D5A-738B-CEA5-F53817129E45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6096001" y="252037"/>
            <a:ext cx="0" cy="6353926"/>
          </a:xfrm>
          <a:prstGeom prst="line">
            <a:avLst/>
          </a:prstGeom>
          <a:ln w="38100">
            <a:solidFill>
              <a:srgbClr val="EDEDE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42" name="Picture 22" descr="사용자 ">
            <a:extLst>
              <a:ext uri="{FF2B5EF4-FFF2-40B4-BE49-F238E27FC236}">
                <a16:creationId xmlns:a16="http://schemas.microsoft.com/office/drawing/2014/main" id="{4B89A19F-336F-A89B-C88B-6CE592F37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715" y="2783348"/>
            <a:ext cx="706394" cy="70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163673-2FA7-848E-D796-009741517DCA}"/>
              </a:ext>
            </a:extLst>
          </p:cNvPr>
          <p:cNvSpPr txBox="1"/>
          <p:nvPr/>
        </p:nvSpPr>
        <p:spPr>
          <a:xfrm>
            <a:off x="9921156" y="3864174"/>
            <a:ext cx="1949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잠재 고객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lpay_cop_merged.csv</a:t>
            </a: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10F5898C-828A-5B53-C647-AE6D901F8AB6}"/>
              </a:ext>
            </a:extLst>
          </p:cNvPr>
          <p:cNvSpPr/>
          <p:nvPr/>
        </p:nvSpPr>
        <p:spPr>
          <a:xfrm rot="10800000">
            <a:off x="9520590" y="3144413"/>
            <a:ext cx="464193" cy="200398"/>
          </a:xfrm>
          <a:prstGeom prst="rightArrow">
            <a:avLst/>
          </a:prstGeom>
          <a:solidFill>
            <a:srgbClr val="F07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ECEAEF2-0DE8-A07E-E0D2-FC935156CA9C}"/>
              </a:ext>
            </a:extLst>
          </p:cNvPr>
          <p:cNvGrpSpPr/>
          <p:nvPr/>
        </p:nvGrpSpPr>
        <p:grpSpPr>
          <a:xfrm>
            <a:off x="5559767" y="1363890"/>
            <a:ext cx="1074652" cy="1074652"/>
            <a:chOff x="5727709" y="899519"/>
            <a:chExt cx="1371600" cy="137160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83A863B-5EA9-506E-6BA8-6889814590F4}"/>
                </a:ext>
              </a:extLst>
            </p:cNvPr>
            <p:cNvSpPr/>
            <p:nvPr/>
          </p:nvSpPr>
          <p:spPr>
            <a:xfrm>
              <a:off x="5727709" y="899519"/>
              <a:ext cx="1371600" cy="1371600"/>
            </a:xfrm>
            <a:prstGeom prst="ellipse">
              <a:avLst/>
            </a:prstGeom>
            <a:solidFill>
              <a:srgbClr val="ED8C4A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pic>
          <p:nvPicPr>
            <p:cNvPr id="5140" name="Picture 20" descr="사람들 ">
              <a:extLst>
                <a:ext uri="{FF2B5EF4-FFF2-40B4-BE49-F238E27FC236}">
                  <a16:creationId xmlns:a16="http://schemas.microsoft.com/office/drawing/2014/main" id="{3D2E544C-3968-A293-9E5F-5C7D59CB6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743" y="1127553"/>
              <a:ext cx="915532" cy="915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1F376BA-3A55-87AD-DEF1-4703AAFA9D8F}"/>
              </a:ext>
            </a:extLst>
          </p:cNvPr>
          <p:cNvGrpSpPr/>
          <p:nvPr/>
        </p:nvGrpSpPr>
        <p:grpSpPr>
          <a:xfrm>
            <a:off x="5559767" y="2515817"/>
            <a:ext cx="1074652" cy="1074652"/>
            <a:chOff x="5796887" y="2515716"/>
            <a:chExt cx="1371600" cy="137160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242BAFF-F79C-A5EC-8893-695F79C3D209}"/>
                </a:ext>
              </a:extLst>
            </p:cNvPr>
            <p:cNvSpPr/>
            <p:nvPr/>
          </p:nvSpPr>
          <p:spPr>
            <a:xfrm>
              <a:off x="5796887" y="2515716"/>
              <a:ext cx="1371600" cy="1371600"/>
            </a:xfrm>
            <a:prstGeom prst="ellipse">
              <a:avLst/>
            </a:prstGeom>
            <a:solidFill>
              <a:srgbClr val="64C1E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pic>
          <p:nvPicPr>
            <p:cNvPr id="18" name="Picture 20" descr="사람들 ">
              <a:extLst>
                <a:ext uri="{FF2B5EF4-FFF2-40B4-BE49-F238E27FC236}">
                  <a16:creationId xmlns:a16="http://schemas.microsoft.com/office/drawing/2014/main" id="{76BF67FF-E1AE-F177-EFC2-DD5C9265F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921" y="2743750"/>
              <a:ext cx="915532" cy="915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7D77ECA-F2EE-7F84-4784-EC4D7D6B9E14}"/>
              </a:ext>
            </a:extLst>
          </p:cNvPr>
          <p:cNvGrpSpPr/>
          <p:nvPr/>
        </p:nvGrpSpPr>
        <p:grpSpPr>
          <a:xfrm>
            <a:off x="5559767" y="3667745"/>
            <a:ext cx="1074652" cy="1074652"/>
            <a:chOff x="5796887" y="4070577"/>
            <a:chExt cx="1371600" cy="13716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5269723-740E-096C-6C71-0D0F23F73959}"/>
                </a:ext>
              </a:extLst>
            </p:cNvPr>
            <p:cNvSpPr/>
            <p:nvPr/>
          </p:nvSpPr>
          <p:spPr>
            <a:xfrm>
              <a:off x="5796887" y="4070577"/>
              <a:ext cx="1371600" cy="1371600"/>
            </a:xfrm>
            <a:prstGeom prst="ellipse">
              <a:avLst/>
            </a:prstGeom>
            <a:solidFill>
              <a:srgbClr val="FFCA5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pic>
          <p:nvPicPr>
            <p:cNvPr id="21" name="Picture 20" descr="사람들 ">
              <a:extLst>
                <a:ext uri="{FF2B5EF4-FFF2-40B4-BE49-F238E27FC236}">
                  <a16:creationId xmlns:a16="http://schemas.microsoft.com/office/drawing/2014/main" id="{2B2687BB-A959-E3FD-A45C-0093CAFD94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4921" y="4298611"/>
              <a:ext cx="915532" cy="915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모서리가 둥근 직사각형 84">
            <a:extLst>
              <a:ext uri="{FF2B5EF4-FFF2-40B4-BE49-F238E27FC236}">
                <a16:creationId xmlns:a16="http://schemas.microsoft.com/office/drawing/2014/main" id="{E31AD52E-2EB1-F36F-1BFB-E4D163485A3E}"/>
              </a:ext>
            </a:extLst>
          </p:cNvPr>
          <p:cNvSpPr/>
          <p:nvPr/>
        </p:nvSpPr>
        <p:spPr>
          <a:xfrm>
            <a:off x="4955593" y="4851012"/>
            <a:ext cx="2124542" cy="475004"/>
          </a:xfrm>
          <a:prstGeom prst="roundRect">
            <a:avLst>
              <a:gd name="adj" fmla="val 50000"/>
            </a:avLst>
          </a:prstGeom>
          <a:solidFill>
            <a:srgbClr val="EDEDED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K_means_clusters</a:t>
            </a:r>
            <a:r>
              <a: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columns</a:t>
            </a:r>
            <a:endParaRPr lang="en-US" altLang="ko-KR" sz="10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10CDEDE1-AD65-02D4-E42A-11442E4BF5C4}"/>
              </a:ext>
            </a:extLst>
          </p:cNvPr>
          <p:cNvSpPr/>
          <p:nvPr/>
        </p:nvSpPr>
        <p:spPr>
          <a:xfrm rot="10800000">
            <a:off x="4830040" y="1714500"/>
            <a:ext cx="739950" cy="2643882"/>
          </a:xfrm>
          <a:prstGeom prst="rightBrace">
            <a:avLst/>
          </a:prstGeom>
          <a:noFill/>
          <a:ln w="28575">
            <a:solidFill>
              <a:srgbClr val="45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D9CD5D6D-0B82-85F9-D5C7-C8E3CEF32A0E}"/>
              </a:ext>
            </a:extLst>
          </p:cNvPr>
          <p:cNvSpPr/>
          <p:nvPr/>
        </p:nvSpPr>
        <p:spPr>
          <a:xfrm rot="12475138">
            <a:off x="7050083" y="2306591"/>
            <a:ext cx="464193" cy="200398"/>
          </a:xfrm>
          <a:prstGeom prst="rightArrow">
            <a:avLst/>
          </a:prstGeom>
          <a:solidFill>
            <a:srgbClr val="F07D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415FD1-B97F-2148-671C-8C7F604A87FF}"/>
              </a:ext>
            </a:extLst>
          </p:cNvPr>
          <p:cNvSpPr txBox="1"/>
          <p:nvPr/>
        </p:nvSpPr>
        <p:spPr>
          <a:xfrm>
            <a:off x="7333970" y="1720860"/>
            <a:ext cx="3405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예측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</a:p>
          <a:p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잠재 고객은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번 클러스터와 가까울 것이다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모서리가 둥근 직사각형 84">
            <a:extLst>
              <a:ext uri="{FF2B5EF4-FFF2-40B4-BE49-F238E27FC236}">
                <a16:creationId xmlns:a16="http://schemas.microsoft.com/office/drawing/2014/main" id="{5FFDBF29-2EF4-8AFB-68E3-22AF66833FD2}"/>
              </a:ext>
            </a:extLst>
          </p:cNvPr>
          <p:cNvSpPr/>
          <p:nvPr/>
        </p:nvSpPr>
        <p:spPr>
          <a:xfrm>
            <a:off x="7559860" y="4024250"/>
            <a:ext cx="2159214" cy="346710"/>
          </a:xfrm>
          <a:prstGeom prst="roundRect">
            <a:avLst>
              <a:gd name="adj" fmla="val 50000"/>
            </a:avLst>
          </a:prstGeom>
          <a:solidFill>
            <a:srgbClr val="F07D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XGBClassifier</a:t>
            </a:r>
            <a:endParaRPr lang="en-US" altLang="ko-KR" sz="105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683FAC5-F2E9-2859-74C5-B15FA213E096}"/>
              </a:ext>
            </a:extLst>
          </p:cNvPr>
          <p:cNvSpPr/>
          <p:nvPr/>
        </p:nvSpPr>
        <p:spPr>
          <a:xfrm>
            <a:off x="7469493" y="2307443"/>
            <a:ext cx="2208722" cy="2208722"/>
          </a:xfrm>
          <a:prstGeom prst="ellipse">
            <a:avLst/>
          </a:prstGeom>
          <a:noFill/>
          <a:ln w="38100">
            <a:solidFill>
              <a:srgbClr val="FFCA5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8CCEDB2-FBF2-4B8C-BAB7-1F8AF63F7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414" y="2596875"/>
            <a:ext cx="1295472" cy="129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E64E1A8C-AB2B-6CB1-A537-EDF7168D9E98}"/>
              </a:ext>
            </a:extLst>
          </p:cNvPr>
          <p:cNvSpPr/>
          <p:nvPr/>
        </p:nvSpPr>
        <p:spPr>
          <a:xfrm>
            <a:off x="152400" y="2187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05-2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상품 추천 모델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342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3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고객군 데이터를 추가한 </a:t>
            </a:r>
            <a:r>
              <a:rPr lang="en-US" altLang="ko-KR" sz="3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LPAY / COP </a:t>
            </a:r>
            <a:r>
              <a:rPr lang="ko-KR" altLang="en-US" sz="3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데이터를 활용해 상품 </a:t>
            </a:r>
            <a:endParaRPr lang="en-US" altLang="ko-KR" sz="3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05-2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상품 추천 모델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D86394-38DC-4A34-71BA-A48864866AF2}"/>
              </a:ext>
            </a:extLst>
          </p:cNvPr>
          <p:cNvGrpSpPr/>
          <p:nvPr/>
        </p:nvGrpSpPr>
        <p:grpSpPr>
          <a:xfrm>
            <a:off x="735419" y="949459"/>
            <a:ext cx="10721162" cy="914488"/>
            <a:chOff x="809559" y="1655012"/>
            <a:chExt cx="10721162" cy="115536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A86FA39-8B1D-4501-7341-92DAFC5F97D7}"/>
                </a:ext>
              </a:extLst>
            </p:cNvPr>
            <p:cNvGrpSpPr/>
            <p:nvPr/>
          </p:nvGrpSpPr>
          <p:grpSpPr>
            <a:xfrm>
              <a:off x="809559" y="1655012"/>
              <a:ext cx="10721162" cy="1155368"/>
              <a:chOff x="1452110" y="1246725"/>
              <a:chExt cx="5435216" cy="115536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47B17C4-7A5A-378A-E9A2-556BBC9C91AB}"/>
                  </a:ext>
                </a:extLst>
              </p:cNvPr>
              <p:cNvSpPr/>
              <p:nvPr/>
            </p:nvSpPr>
            <p:spPr>
              <a:xfrm>
                <a:off x="1452110" y="1249825"/>
                <a:ext cx="45719" cy="1152268"/>
              </a:xfrm>
              <a:prstGeom prst="rect">
                <a:avLst/>
              </a:prstGeom>
              <a:solidFill>
                <a:srgbClr val="93C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25E6BCD-85EB-76AA-6CCD-1F381943C4D7}"/>
                  </a:ext>
                </a:extLst>
              </p:cNvPr>
              <p:cNvSpPr/>
              <p:nvPr/>
            </p:nvSpPr>
            <p:spPr>
              <a:xfrm>
                <a:off x="1497828" y="1246725"/>
                <a:ext cx="5389498" cy="1152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163345-BC80-403A-EF92-3FD24E123FE8}"/>
                </a:ext>
              </a:extLst>
            </p:cNvPr>
            <p:cNvSpPr txBox="1"/>
            <p:nvPr/>
          </p:nvSpPr>
          <p:spPr>
            <a:xfrm>
              <a:off x="993304" y="1757307"/>
              <a:ext cx="4163824" cy="466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STEP 01. </a:t>
              </a:r>
              <a:r>
                <a:rPr lang="en-US" altLang="ko-KR" b="1" dirty="0" err="1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XGBoost</a:t>
              </a:r>
              <a:r>
                <a:rPr lang="ko-KR" altLang="en-US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모델링 </a:t>
              </a:r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BD4325-4B6D-4683-307D-50161B301B50}"/>
                </a:ext>
              </a:extLst>
            </p:cNvPr>
            <p:cNvSpPr txBox="1"/>
            <p:nvPr/>
          </p:nvSpPr>
          <p:spPr>
            <a:xfrm>
              <a:off x="993303" y="2215190"/>
              <a:ext cx="8977871" cy="427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데이터 </a:t>
              </a:r>
              <a:endPara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817066-570A-5D68-4FF2-F2D39533C6D9}"/>
              </a:ext>
            </a:extLst>
          </p:cNvPr>
          <p:cNvSpPr/>
          <p:nvPr/>
        </p:nvSpPr>
        <p:spPr>
          <a:xfrm>
            <a:off x="4021592" y="-988178"/>
            <a:ext cx="2520000" cy="324000"/>
          </a:xfrm>
          <a:prstGeom prst="rect">
            <a:avLst/>
          </a:prstGeom>
          <a:solidFill>
            <a:srgbClr val="FFF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20" name="그래픽 19" descr="따옴표 윤곽선">
            <a:extLst>
              <a:ext uri="{FF2B5EF4-FFF2-40B4-BE49-F238E27FC236}">
                <a16:creationId xmlns:a16="http://schemas.microsoft.com/office/drawing/2014/main" id="{5F31E2FB-9DD2-69A8-9825-F62B0B2CB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051505" y="-2388312"/>
            <a:ext cx="914400" cy="914400"/>
          </a:xfrm>
          <a:prstGeom prst="rtTriangle">
            <a:avLst/>
          </a:prstGeom>
        </p:spPr>
      </p:pic>
      <p:pic>
        <p:nvPicPr>
          <p:cNvPr id="21" name="그래픽 20" descr="따옴표 윤곽선">
            <a:extLst>
              <a:ext uri="{FF2B5EF4-FFF2-40B4-BE49-F238E27FC236}">
                <a16:creationId xmlns:a16="http://schemas.microsoft.com/office/drawing/2014/main" id="{5158E3DD-844C-DF2D-90D3-FB02290B7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1736" y="-2731489"/>
            <a:ext cx="914400" cy="914400"/>
          </a:xfrm>
          <a:prstGeom prst="rtTriangl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AC68B3-F050-B19A-8544-7D67D4FA4D1F}"/>
              </a:ext>
            </a:extLst>
          </p:cNvPr>
          <p:cNvSpPr txBox="1"/>
          <p:nvPr/>
        </p:nvSpPr>
        <p:spPr>
          <a:xfrm>
            <a:off x="4613179" y="-1755776"/>
            <a:ext cx="8322253" cy="417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고객 분류 모델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에서 도출된 클러스터 데이터를 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lpay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&amp; cop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추가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993659-79A2-A522-1317-0A3EAA020FBD}"/>
              </a:ext>
            </a:extLst>
          </p:cNvPr>
          <p:cNvSpPr txBox="1"/>
          <p:nvPr/>
        </p:nvSpPr>
        <p:spPr>
          <a:xfrm>
            <a:off x="1449080" y="-2611029"/>
            <a:ext cx="2744592" cy="1992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장점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분류와 회귀 영역에서 뛰어난 예측 성능을 발휘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GBM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대비 빠른 수행시간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과적합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규제 가능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Early Stopping</a:t>
            </a:r>
          </a:p>
        </p:txBody>
      </p:sp>
      <p:graphicFrame>
        <p:nvGraphicFramePr>
          <p:cNvPr id="25" name="표 6">
            <a:extLst>
              <a:ext uri="{FF2B5EF4-FFF2-40B4-BE49-F238E27FC236}">
                <a16:creationId xmlns:a16="http://schemas.microsoft.com/office/drawing/2014/main" id="{0601497D-9680-CDB1-8082-0F9898327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865639"/>
              </p:ext>
            </p:extLst>
          </p:nvPr>
        </p:nvGraphicFramePr>
        <p:xfrm>
          <a:off x="839144" y="3460290"/>
          <a:ext cx="3600000" cy="72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00000">
                  <a:extLst>
                    <a:ext uri="{9D8B030D-6E8A-4147-A177-3AD203B41FA5}">
                      <a16:colId xmlns:a16="http://schemas.microsoft.com/office/drawing/2014/main" val="1512545216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3667467315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3152214485"/>
                    </a:ext>
                  </a:extLst>
                </a:gridCol>
              </a:tblGrid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holiday_anniversary</a:t>
                      </a:r>
                    </a:p>
                  </a:txBody>
                  <a:tcPr marL="7144" marR="7144" marT="7144" marB="0"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clac_hlv_nm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7144" marR="7144" marT="7144" marB="0"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k_mean_cluster</a:t>
                      </a:r>
                    </a:p>
                  </a:txBody>
                  <a:tcPr marL="7144" marR="7144" marT="7144" marB="0" anchor="ctr">
                    <a:solidFill>
                      <a:srgbClr val="B9D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84963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34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0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3852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1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57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2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870856"/>
                  </a:ext>
                </a:extLst>
              </a:tr>
            </a:tbl>
          </a:graphicData>
        </a:graphic>
      </p:graphicFrame>
      <p:pic>
        <p:nvPicPr>
          <p:cNvPr id="38" name="Picture 2">
            <a:extLst>
              <a:ext uri="{FF2B5EF4-FFF2-40B4-BE49-F238E27FC236}">
                <a16:creationId xmlns:a16="http://schemas.microsoft.com/office/drawing/2014/main" id="{3094A156-8FD9-6A5E-349D-BB29D4E58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61" y="3229952"/>
            <a:ext cx="1139432" cy="113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ABCE173-6CD0-35CA-4F06-D4C6E711C805}"/>
              </a:ext>
            </a:extLst>
          </p:cNvPr>
          <p:cNvSpPr txBox="1"/>
          <p:nvPr/>
        </p:nvSpPr>
        <p:spPr>
          <a:xfrm>
            <a:off x="10008254" y="2825808"/>
            <a:ext cx="89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8CBA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</a:t>
            </a:r>
            <a:endParaRPr lang="ko-KR" altLang="en-US" sz="3200" b="1" dirty="0">
              <a:solidFill>
                <a:srgbClr val="F8CBA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D949FF0-66C3-7666-CF7E-EE5269437C92}"/>
              </a:ext>
            </a:extLst>
          </p:cNvPr>
          <p:cNvSpPr/>
          <p:nvPr/>
        </p:nvSpPr>
        <p:spPr>
          <a:xfrm>
            <a:off x="4756094" y="2954860"/>
            <a:ext cx="1808966" cy="1808966"/>
          </a:xfrm>
          <a:prstGeom prst="ellipse">
            <a:avLst/>
          </a:prstGeom>
          <a:noFill/>
          <a:ln w="38100">
            <a:solidFill>
              <a:srgbClr val="FFCA5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A89B4BA-0B5A-6E8C-340F-148D6C617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958834"/>
              </p:ext>
            </p:extLst>
          </p:nvPr>
        </p:nvGraphicFramePr>
        <p:xfrm>
          <a:off x="10629666" y="2650318"/>
          <a:ext cx="1200000" cy="72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00000">
                  <a:extLst>
                    <a:ext uri="{9D8B030D-6E8A-4147-A177-3AD203B41FA5}">
                      <a16:colId xmlns:a16="http://schemas.microsoft.com/office/drawing/2014/main" val="4253988474"/>
                    </a:ext>
                  </a:extLst>
                </a:gridCol>
              </a:tblGrid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clac_hlv_nm</a:t>
                      </a:r>
                    </a:p>
                  </a:txBody>
                  <a:tcPr marL="7144" marR="7144" marT="7144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383599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2 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패션잡화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)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192019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1 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식료품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)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275761"/>
                  </a:ext>
                </a:extLst>
              </a:tr>
            </a:tbl>
          </a:graphicData>
        </a:graphic>
      </p:graphicFrame>
      <p:sp>
        <p:nvSpPr>
          <p:cNvPr id="44" name="모서리가 둥근 직사각형 84">
            <a:extLst>
              <a:ext uri="{FF2B5EF4-FFF2-40B4-BE49-F238E27FC236}">
                <a16:creationId xmlns:a16="http://schemas.microsoft.com/office/drawing/2014/main" id="{CF6A71F5-000F-4D0A-3B52-AB78B63FEA85}"/>
              </a:ext>
            </a:extLst>
          </p:cNvPr>
          <p:cNvSpPr/>
          <p:nvPr/>
        </p:nvSpPr>
        <p:spPr>
          <a:xfrm>
            <a:off x="4818526" y="4522367"/>
            <a:ext cx="1743560" cy="279968"/>
          </a:xfrm>
          <a:prstGeom prst="roundRect">
            <a:avLst>
              <a:gd name="adj" fmla="val 50000"/>
            </a:avLst>
          </a:prstGeom>
          <a:solidFill>
            <a:srgbClr val="F07D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XGBClassifier</a:t>
            </a:r>
            <a:endParaRPr lang="en-US" altLang="ko-KR" sz="100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5" name="모서리가 둥근 직사각형 84">
            <a:extLst>
              <a:ext uri="{FF2B5EF4-FFF2-40B4-BE49-F238E27FC236}">
                <a16:creationId xmlns:a16="http://schemas.microsoft.com/office/drawing/2014/main" id="{768BC849-0A53-13F7-ADB2-D2F18893C62F}"/>
              </a:ext>
            </a:extLst>
          </p:cNvPr>
          <p:cNvSpPr/>
          <p:nvPr/>
        </p:nvSpPr>
        <p:spPr>
          <a:xfrm>
            <a:off x="2040035" y="3035593"/>
            <a:ext cx="1309310" cy="281806"/>
          </a:xfrm>
          <a:prstGeom prst="roundRect">
            <a:avLst>
              <a:gd name="adj" fmla="val 50000"/>
            </a:avLst>
          </a:prstGeom>
          <a:solidFill>
            <a:srgbClr val="93C9E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PDDE</a:t>
            </a:r>
            <a:endParaRPr lang="en-US" altLang="ko-KR" sz="100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46" name="모서리가 둥근 직사각형 84">
            <a:extLst>
              <a:ext uri="{FF2B5EF4-FFF2-40B4-BE49-F238E27FC236}">
                <a16:creationId xmlns:a16="http://schemas.microsoft.com/office/drawing/2014/main" id="{8CAB24BA-9CEC-AA58-E061-A62B28BDE3F6}"/>
              </a:ext>
            </a:extLst>
          </p:cNvPr>
          <p:cNvSpPr/>
          <p:nvPr/>
        </p:nvSpPr>
        <p:spPr>
          <a:xfrm>
            <a:off x="7873001" y="2267184"/>
            <a:ext cx="1309310" cy="281806"/>
          </a:xfrm>
          <a:prstGeom prst="roundRect">
            <a:avLst>
              <a:gd name="adj" fmla="val 50000"/>
            </a:avLst>
          </a:prstGeom>
          <a:solidFill>
            <a:srgbClr val="93C9E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LPAY</a:t>
            </a:r>
            <a:endParaRPr lang="en-US" altLang="ko-KR" sz="100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635299-17CD-83FE-06E7-3C28371EFE7D}"/>
              </a:ext>
            </a:extLst>
          </p:cNvPr>
          <p:cNvSpPr txBox="1"/>
          <p:nvPr/>
        </p:nvSpPr>
        <p:spPr>
          <a:xfrm>
            <a:off x="3454569" y="5632984"/>
            <a:ext cx="4968237" cy="3365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 과정 및 데이터 전처리는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[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고객 예측 모델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]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 동일하다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85854E53-0289-3087-ADF8-E100AE634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093056"/>
              </p:ext>
            </p:extLst>
          </p:nvPr>
        </p:nvGraphicFramePr>
        <p:xfrm>
          <a:off x="6770633" y="2643452"/>
          <a:ext cx="3496995" cy="72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65665">
                  <a:extLst>
                    <a:ext uri="{9D8B030D-6E8A-4147-A177-3AD203B41FA5}">
                      <a16:colId xmlns:a16="http://schemas.microsoft.com/office/drawing/2014/main" val="1512545216"/>
                    </a:ext>
                  </a:extLst>
                </a:gridCol>
                <a:gridCol w="1165665">
                  <a:extLst>
                    <a:ext uri="{9D8B030D-6E8A-4147-A177-3AD203B41FA5}">
                      <a16:colId xmlns:a16="http://schemas.microsoft.com/office/drawing/2014/main" val="3667467315"/>
                    </a:ext>
                  </a:extLst>
                </a:gridCol>
                <a:gridCol w="1165665">
                  <a:extLst>
                    <a:ext uri="{9D8B030D-6E8A-4147-A177-3AD203B41FA5}">
                      <a16:colId xmlns:a16="http://schemas.microsoft.com/office/drawing/2014/main" val="2145846830"/>
                    </a:ext>
                  </a:extLst>
                </a:gridCol>
              </a:tblGrid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고객 번호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7144" marR="7144" marT="7144" marB="0"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불쾌지수</a:t>
                      </a:r>
                    </a:p>
                  </a:txBody>
                  <a:tcPr marL="7144" marR="7144" marT="7144" marB="0"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k_mean_cluster</a:t>
                      </a:r>
                    </a:p>
                  </a:txBody>
                  <a:tcPr marL="7144" marR="7144" marT="7144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84963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M629656521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53.18051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0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3852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M216016456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55.3781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2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8708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71235E-0264-43CE-3651-9D7A1D18A04E}"/>
              </a:ext>
            </a:extLst>
          </p:cNvPr>
          <p:cNvSpPr txBox="1"/>
          <p:nvPr/>
        </p:nvSpPr>
        <p:spPr>
          <a:xfrm>
            <a:off x="10008254" y="4228450"/>
            <a:ext cx="89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F8CBA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+</a:t>
            </a:r>
            <a:endParaRPr lang="ko-KR" altLang="en-US" sz="3200" b="1" dirty="0">
              <a:solidFill>
                <a:srgbClr val="F8CBA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D987E11-AFDE-8DA7-E404-8ED211DB5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358720"/>
              </p:ext>
            </p:extLst>
          </p:nvPr>
        </p:nvGraphicFramePr>
        <p:xfrm>
          <a:off x="10629666" y="4082335"/>
          <a:ext cx="1200000" cy="72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00000">
                  <a:extLst>
                    <a:ext uri="{9D8B030D-6E8A-4147-A177-3AD203B41FA5}">
                      <a16:colId xmlns:a16="http://schemas.microsoft.com/office/drawing/2014/main" val="4253988474"/>
                    </a:ext>
                  </a:extLst>
                </a:gridCol>
              </a:tblGrid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clac_hlv_nm</a:t>
                      </a:r>
                    </a:p>
                  </a:txBody>
                  <a:tcPr marL="7144" marR="7144" marT="7144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383599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4 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가구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)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192019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39 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완구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)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275761"/>
                  </a:ext>
                </a:extLst>
              </a:tr>
            </a:tbl>
          </a:graphicData>
        </a:graphic>
      </p:graphicFrame>
      <p:sp>
        <p:nvSpPr>
          <p:cNvPr id="12" name="모서리가 둥근 직사각형 84">
            <a:extLst>
              <a:ext uri="{FF2B5EF4-FFF2-40B4-BE49-F238E27FC236}">
                <a16:creationId xmlns:a16="http://schemas.microsoft.com/office/drawing/2014/main" id="{14BC363E-BA85-60B4-9284-F28F0AE55FBB}"/>
              </a:ext>
            </a:extLst>
          </p:cNvPr>
          <p:cNvSpPr/>
          <p:nvPr/>
        </p:nvSpPr>
        <p:spPr>
          <a:xfrm>
            <a:off x="7873001" y="3699201"/>
            <a:ext cx="1309310" cy="281806"/>
          </a:xfrm>
          <a:prstGeom prst="roundRect">
            <a:avLst>
              <a:gd name="adj" fmla="val 50000"/>
            </a:avLst>
          </a:prstGeom>
          <a:solidFill>
            <a:srgbClr val="93C9E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LPAY</a:t>
            </a:r>
            <a:endParaRPr lang="en-US" altLang="ko-KR" sz="100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aphicFrame>
        <p:nvGraphicFramePr>
          <p:cNvPr id="13" name="표 6">
            <a:extLst>
              <a:ext uri="{FF2B5EF4-FFF2-40B4-BE49-F238E27FC236}">
                <a16:creationId xmlns:a16="http://schemas.microsoft.com/office/drawing/2014/main" id="{1DF15CCA-79B2-311A-DD4C-8E88DB031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600475"/>
              </p:ext>
            </p:extLst>
          </p:nvPr>
        </p:nvGraphicFramePr>
        <p:xfrm>
          <a:off x="6770633" y="4075469"/>
          <a:ext cx="3496995" cy="72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65665">
                  <a:extLst>
                    <a:ext uri="{9D8B030D-6E8A-4147-A177-3AD203B41FA5}">
                      <a16:colId xmlns:a16="http://schemas.microsoft.com/office/drawing/2014/main" val="1512545216"/>
                    </a:ext>
                  </a:extLst>
                </a:gridCol>
                <a:gridCol w="1165665">
                  <a:extLst>
                    <a:ext uri="{9D8B030D-6E8A-4147-A177-3AD203B41FA5}">
                      <a16:colId xmlns:a16="http://schemas.microsoft.com/office/drawing/2014/main" val="3667467315"/>
                    </a:ext>
                  </a:extLst>
                </a:gridCol>
                <a:gridCol w="1165665">
                  <a:extLst>
                    <a:ext uri="{9D8B030D-6E8A-4147-A177-3AD203B41FA5}">
                      <a16:colId xmlns:a16="http://schemas.microsoft.com/office/drawing/2014/main" val="2145846830"/>
                    </a:ext>
                  </a:extLst>
                </a:gridCol>
              </a:tblGrid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고객 번호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7144" marR="7144" marT="7144" marB="0"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불쾌지수</a:t>
                      </a:r>
                    </a:p>
                  </a:txBody>
                  <a:tcPr marL="7144" marR="7144" marT="7144" marB="0" anchor="ctr">
                    <a:solidFill>
                      <a:srgbClr val="B9D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k_mean_cluster</a:t>
                      </a:r>
                    </a:p>
                  </a:txBody>
                  <a:tcPr marL="7144" marR="7144" marT="7144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84963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M629656521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53.18051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0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543852"/>
                  </a:ext>
                </a:extLst>
              </a:tr>
              <a:tr h="2400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M216016456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55.3781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</a:rPr>
                        <a:t>2</a:t>
                      </a:r>
                    </a:p>
                  </a:txBody>
                  <a:tcPr marL="7144" marR="7144" marT="7144" marB="0" anchor="ctr">
                    <a:lnL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799F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87085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0EE72DB7-1937-5532-5274-1C7ECFBB4F0C}"/>
              </a:ext>
            </a:extLst>
          </p:cNvPr>
          <p:cNvSpPr txBox="1"/>
          <p:nvPr/>
        </p:nvSpPr>
        <p:spPr>
          <a:xfrm>
            <a:off x="6770633" y="5032719"/>
            <a:ext cx="5110152" cy="33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고객군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데이터를 추가한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LPAY / COP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데이터를 활용해 상품 추천을 진행한다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9570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04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예측 모델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D86394-38DC-4A34-71BA-A48864866AF2}"/>
              </a:ext>
            </a:extLst>
          </p:cNvPr>
          <p:cNvGrpSpPr/>
          <p:nvPr/>
        </p:nvGrpSpPr>
        <p:grpSpPr>
          <a:xfrm>
            <a:off x="735419" y="949459"/>
            <a:ext cx="10721162" cy="914488"/>
            <a:chOff x="809559" y="1655012"/>
            <a:chExt cx="10721162" cy="115536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A86FA39-8B1D-4501-7341-92DAFC5F97D7}"/>
                </a:ext>
              </a:extLst>
            </p:cNvPr>
            <p:cNvGrpSpPr/>
            <p:nvPr/>
          </p:nvGrpSpPr>
          <p:grpSpPr>
            <a:xfrm>
              <a:off x="809559" y="1655012"/>
              <a:ext cx="10721162" cy="1155368"/>
              <a:chOff x="1452110" y="1246725"/>
              <a:chExt cx="5435216" cy="115536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47B17C4-7A5A-378A-E9A2-556BBC9C91AB}"/>
                  </a:ext>
                </a:extLst>
              </p:cNvPr>
              <p:cNvSpPr/>
              <p:nvPr/>
            </p:nvSpPr>
            <p:spPr>
              <a:xfrm>
                <a:off x="1452110" y="1249825"/>
                <a:ext cx="45719" cy="1152268"/>
              </a:xfrm>
              <a:prstGeom prst="rect">
                <a:avLst/>
              </a:prstGeom>
              <a:solidFill>
                <a:srgbClr val="93C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25E6BCD-85EB-76AA-6CCD-1F381943C4D7}"/>
                  </a:ext>
                </a:extLst>
              </p:cNvPr>
              <p:cNvSpPr/>
              <p:nvPr/>
            </p:nvSpPr>
            <p:spPr>
              <a:xfrm>
                <a:off x="1497828" y="1246725"/>
                <a:ext cx="5389498" cy="1152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163345-BC80-403A-EF92-3FD24E123FE8}"/>
                </a:ext>
              </a:extLst>
            </p:cNvPr>
            <p:cNvSpPr txBox="1"/>
            <p:nvPr/>
          </p:nvSpPr>
          <p:spPr>
            <a:xfrm>
              <a:off x="993304" y="1757307"/>
              <a:ext cx="4163824" cy="466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STEP 02. </a:t>
              </a:r>
              <a:r>
                <a:rPr lang="ko-KR" altLang="en-US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상품 추천 결과</a:t>
              </a:r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altLang="ko-KR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BD4325-4B6D-4683-307D-50161B301B50}"/>
                </a:ext>
              </a:extLst>
            </p:cNvPr>
            <p:cNvSpPr txBox="1"/>
            <p:nvPr/>
          </p:nvSpPr>
          <p:spPr>
            <a:xfrm>
              <a:off x="993303" y="2215190"/>
              <a:ext cx="8977871" cy="427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결과 분석 </a:t>
              </a:r>
              <a:r>
                <a:rPr lang="en-US" altLang="ko-KR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/ </a:t>
              </a:r>
              <a:r>
                <a:rPr lang="ko-KR" altLang="en-US" sz="1600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상품군</a:t>
              </a:r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분석</a:t>
              </a:r>
              <a:endPara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817066-570A-5D68-4FF2-F2D39533C6D9}"/>
              </a:ext>
            </a:extLst>
          </p:cNvPr>
          <p:cNvSpPr/>
          <p:nvPr/>
        </p:nvSpPr>
        <p:spPr>
          <a:xfrm>
            <a:off x="3215907" y="8200980"/>
            <a:ext cx="2520000" cy="324000"/>
          </a:xfrm>
          <a:prstGeom prst="rect">
            <a:avLst/>
          </a:prstGeom>
          <a:solidFill>
            <a:srgbClr val="FFF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20" name="그래픽 19" descr="따옴표 윤곽선">
            <a:extLst>
              <a:ext uri="{FF2B5EF4-FFF2-40B4-BE49-F238E27FC236}">
                <a16:creationId xmlns:a16="http://schemas.microsoft.com/office/drawing/2014/main" id="{5F31E2FB-9DD2-69A8-9825-F62B0B2CB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923761" y="7392528"/>
            <a:ext cx="914400" cy="914400"/>
          </a:xfrm>
          <a:prstGeom prst="rtTriangle">
            <a:avLst/>
          </a:prstGeom>
        </p:spPr>
      </p:pic>
      <p:pic>
        <p:nvPicPr>
          <p:cNvPr id="21" name="그래픽 20" descr="따옴표 윤곽선">
            <a:extLst>
              <a:ext uri="{FF2B5EF4-FFF2-40B4-BE49-F238E27FC236}">
                <a16:creationId xmlns:a16="http://schemas.microsoft.com/office/drawing/2014/main" id="{5158E3DD-844C-DF2D-90D3-FB02290B7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3992" y="7049351"/>
            <a:ext cx="914400" cy="914400"/>
          </a:xfrm>
          <a:prstGeom prst="rtTriangl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AC68B3-F050-B19A-8544-7D67D4FA4D1F}"/>
              </a:ext>
            </a:extLst>
          </p:cNvPr>
          <p:cNvSpPr txBox="1"/>
          <p:nvPr/>
        </p:nvSpPr>
        <p:spPr>
          <a:xfrm>
            <a:off x="1574781" y="7570149"/>
            <a:ext cx="8322253" cy="7872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상품 대분류 항목이 존재하지 않는 </a:t>
            </a:r>
            <a:r>
              <a:rPr lang="en-US" altLang="ko-KR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lpay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/ cop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활용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 latinLnBrk="0">
              <a:lnSpc>
                <a:spcPct val="150000"/>
              </a:lnSpc>
            </a:pP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고객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FC074-F2EA-432B-BD46-5A5AD55BC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8" t="6743" r="798" b="389"/>
          <a:stretch/>
        </p:blipFill>
        <p:spPr bwMode="auto">
          <a:xfrm>
            <a:off x="1977390" y="2036821"/>
            <a:ext cx="7711216" cy="339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5DD965-A675-34FC-969B-C4C360EBE319}"/>
              </a:ext>
            </a:extLst>
          </p:cNvPr>
          <p:cNvSpPr txBox="1"/>
          <p:nvPr/>
        </p:nvSpPr>
        <p:spPr>
          <a:xfrm>
            <a:off x="1809702" y="5825072"/>
            <a:ext cx="85725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제휴사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, </a:t>
            </a:r>
            <a:r>
              <a:rPr lang="ko-KR" altLang="en-US" sz="1500" dirty="0" err="1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엘페이별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 상품을 추천한 후 평균 이용금액이 높은 공통된 상품들을 사용한다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.</a:t>
            </a:r>
          </a:p>
          <a:p>
            <a:pPr algn="ctr"/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 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생활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/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주방가전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, 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패션잡화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, 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완구</a:t>
            </a:r>
            <a:endParaRPr lang="en-US" altLang="ko-KR" sz="1500" dirty="0">
              <a:latin typeface="Microsoft GothicNeo" panose="020B0500000101010101" pitchFamily="50" charset="-127"/>
              <a:ea typeface="Microsoft GothicNeo" panose="020B0500000101010101" pitchFamily="50" charset="-127"/>
              <a:sym typeface="Wingdings" pitchFamily="2" charset="2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52CC9CD8-4A19-2DAA-C8D2-7F15DAE26031}"/>
              </a:ext>
            </a:extLst>
          </p:cNvPr>
          <p:cNvSpPr/>
          <p:nvPr/>
        </p:nvSpPr>
        <p:spPr>
          <a:xfrm>
            <a:off x="152400" y="2187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05-2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상품 추천 모델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06480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/>
          </p:cNvSpPr>
          <p:nvPr/>
        </p:nvSpPr>
        <p:spPr>
          <a:xfrm flipH="1">
            <a:off x="-10404" y="-30822"/>
            <a:ext cx="7429601" cy="6888822"/>
          </a:xfrm>
          <a:custGeom>
            <a:avLst/>
            <a:gdLst>
              <a:gd name="connsiteX0" fmla="*/ 0 w 9133698"/>
              <a:gd name="connsiteY0" fmla="*/ 6858000 h 6858000"/>
              <a:gd name="connsiteX1" fmla="*/ 1714500 w 9133698"/>
              <a:gd name="connsiteY1" fmla="*/ 0 h 6858000"/>
              <a:gd name="connsiteX2" fmla="*/ 9133698 w 9133698"/>
              <a:gd name="connsiteY2" fmla="*/ 0 h 6858000"/>
              <a:gd name="connsiteX3" fmla="*/ 7419198 w 9133698"/>
              <a:gd name="connsiteY3" fmla="*/ 6858000 h 6858000"/>
              <a:gd name="connsiteX4" fmla="*/ 0 w 9133698"/>
              <a:gd name="connsiteY4" fmla="*/ 6858000 h 6858000"/>
              <a:gd name="connsiteX0" fmla="*/ 0 w 7685042"/>
              <a:gd name="connsiteY0" fmla="*/ 6868274 h 6868274"/>
              <a:gd name="connsiteX1" fmla="*/ 1714500 w 7685042"/>
              <a:gd name="connsiteY1" fmla="*/ 10274 h 6868274"/>
              <a:gd name="connsiteX2" fmla="*/ 7685042 w 7685042"/>
              <a:gd name="connsiteY2" fmla="*/ 0 h 6868274"/>
              <a:gd name="connsiteX3" fmla="*/ 7419198 w 7685042"/>
              <a:gd name="connsiteY3" fmla="*/ 6868274 h 6868274"/>
              <a:gd name="connsiteX4" fmla="*/ 0 w 7685042"/>
              <a:gd name="connsiteY4" fmla="*/ 6868274 h 6868274"/>
              <a:gd name="connsiteX0" fmla="*/ 0 w 7469285"/>
              <a:gd name="connsiteY0" fmla="*/ 6858000 h 6858000"/>
              <a:gd name="connsiteX1" fmla="*/ 1714500 w 7469285"/>
              <a:gd name="connsiteY1" fmla="*/ 0 h 6858000"/>
              <a:gd name="connsiteX2" fmla="*/ 7469285 w 7469285"/>
              <a:gd name="connsiteY2" fmla="*/ 0 h 6858000"/>
              <a:gd name="connsiteX3" fmla="*/ 7419198 w 7469285"/>
              <a:gd name="connsiteY3" fmla="*/ 6858000 h 6858000"/>
              <a:gd name="connsiteX4" fmla="*/ 0 w 7469285"/>
              <a:gd name="connsiteY4" fmla="*/ 6858000 h 6858000"/>
              <a:gd name="connsiteX0" fmla="*/ 0 w 7419198"/>
              <a:gd name="connsiteY0" fmla="*/ 6858000 h 6858000"/>
              <a:gd name="connsiteX1" fmla="*/ 1714500 w 7419198"/>
              <a:gd name="connsiteY1" fmla="*/ 0 h 6858000"/>
              <a:gd name="connsiteX2" fmla="*/ 7397366 w 7419198"/>
              <a:gd name="connsiteY2" fmla="*/ 0 h 6858000"/>
              <a:gd name="connsiteX3" fmla="*/ 7419198 w 7419198"/>
              <a:gd name="connsiteY3" fmla="*/ 6858000 h 6858000"/>
              <a:gd name="connsiteX4" fmla="*/ 0 w 7419198"/>
              <a:gd name="connsiteY4" fmla="*/ 6858000 h 6858000"/>
              <a:gd name="connsiteX0" fmla="*/ 0 w 7419198"/>
              <a:gd name="connsiteY0" fmla="*/ 6868274 h 6868274"/>
              <a:gd name="connsiteX1" fmla="*/ 1714500 w 7419198"/>
              <a:gd name="connsiteY1" fmla="*/ 10274 h 6868274"/>
              <a:gd name="connsiteX2" fmla="*/ 7407640 w 7419198"/>
              <a:gd name="connsiteY2" fmla="*/ 0 h 6868274"/>
              <a:gd name="connsiteX3" fmla="*/ 7419198 w 7419198"/>
              <a:gd name="connsiteY3" fmla="*/ 6868274 h 6868274"/>
              <a:gd name="connsiteX4" fmla="*/ 0 w 7419198"/>
              <a:gd name="connsiteY4" fmla="*/ 6868274 h 6868274"/>
              <a:gd name="connsiteX0" fmla="*/ 0 w 7429601"/>
              <a:gd name="connsiteY0" fmla="*/ 6888822 h 6888822"/>
              <a:gd name="connsiteX1" fmla="*/ 1714500 w 7429601"/>
              <a:gd name="connsiteY1" fmla="*/ 30822 h 6888822"/>
              <a:gd name="connsiteX2" fmla="*/ 7428188 w 7429601"/>
              <a:gd name="connsiteY2" fmla="*/ 0 h 6888822"/>
              <a:gd name="connsiteX3" fmla="*/ 7419198 w 7429601"/>
              <a:gd name="connsiteY3" fmla="*/ 6888822 h 6888822"/>
              <a:gd name="connsiteX4" fmla="*/ 0 w 7429601"/>
              <a:gd name="connsiteY4" fmla="*/ 6888822 h 6888822"/>
              <a:gd name="connsiteX0" fmla="*/ 0 w 7429601"/>
              <a:gd name="connsiteY0" fmla="*/ 6888822 h 6888822"/>
              <a:gd name="connsiteX1" fmla="*/ 2854931 w 7429601"/>
              <a:gd name="connsiteY1" fmla="*/ 0 h 6888822"/>
              <a:gd name="connsiteX2" fmla="*/ 7428188 w 7429601"/>
              <a:gd name="connsiteY2" fmla="*/ 0 h 6888822"/>
              <a:gd name="connsiteX3" fmla="*/ 7419198 w 7429601"/>
              <a:gd name="connsiteY3" fmla="*/ 6888822 h 6888822"/>
              <a:gd name="connsiteX4" fmla="*/ 0 w 7429601"/>
              <a:gd name="connsiteY4" fmla="*/ 6888822 h 6888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601" h="6888822">
                <a:moveTo>
                  <a:pt x="0" y="6888822"/>
                </a:moveTo>
                <a:lnTo>
                  <a:pt x="2854931" y="0"/>
                </a:lnTo>
                <a:lnTo>
                  <a:pt x="7428188" y="0"/>
                </a:lnTo>
                <a:cubicBezTo>
                  <a:pt x="7435465" y="2286000"/>
                  <a:pt x="7411921" y="4602822"/>
                  <a:pt x="7419198" y="6888822"/>
                </a:cubicBezTo>
                <a:lnTo>
                  <a:pt x="0" y="688882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236E81-9856-EFFD-B875-52913F32B89E}"/>
              </a:ext>
            </a:extLst>
          </p:cNvPr>
          <p:cNvSpPr txBox="1"/>
          <p:nvPr/>
        </p:nvSpPr>
        <p:spPr>
          <a:xfrm>
            <a:off x="1819245" y="3207594"/>
            <a:ext cx="2667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마케팅 활용방안</a:t>
            </a:r>
            <a:endParaRPr lang="en-US" altLang="ko-KR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9759DB-68B2-E10C-D11B-0BDA5CC3CA0B}"/>
              </a:ext>
            </a:extLst>
          </p:cNvPr>
          <p:cNvSpPr txBox="1"/>
          <p:nvPr/>
        </p:nvSpPr>
        <p:spPr>
          <a:xfrm>
            <a:off x="554739" y="3059646"/>
            <a:ext cx="1345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06</a:t>
            </a:r>
            <a:endParaRPr lang="ko-KR" altLang="en-US" sz="4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688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06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마케팅 활용방안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: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공간 마케팅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E9203A-71ED-3F95-85A9-4A96663591B8}"/>
              </a:ext>
            </a:extLst>
          </p:cNvPr>
          <p:cNvSpPr txBox="1"/>
          <p:nvPr/>
        </p:nvSpPr>
        <p:spPr>
          <a:xfrm>
            <a:off x="1084743" y="5627056"/>
            <a:ext cx="9898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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 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구매력에 기반해 </a:t>
            </a:r>
            <a:r>
              <a:rPr lang="en-US" altLang="ko-KR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MZ </a:t>
            </a:r>
            <a:r>
              <a:rPr lang="ko-KR" altLang="en-US" b="1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잠재 고객군에게 맞춤형 상품으로 구성된 공간을 제공할 수 있다</a:t>
            </a:r>
            <a:r>
              <a:rPr lang="en-US" altLang="ko-KR" dirty="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.</a:t>
            </a:r>
            <a:endParaRPr lang="ko-KR" altLang="en-US" dirty="0">
              <a:highlight>
                <a:srgbClr val="FFFF00"/>
              </a:highlight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1C55AC93-56F7-E919-5788-3361ECC3FD3E}"/>
              </a:ext>
            </a:extLst>
          </p:cNvPr>
          <p:cNvSpPr/>
          <p:nvPr/>
        </p:nvSpPr>
        <p:spPr>
          <a:xfrm>
            <a:off x="942598" y="984909"/>
            <a:ext cx="10306803" cy="5390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r>
              <a:rPr kumimoji="1" lang="ko-KR" altLang="en-US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방안 </a:t>
            </a:r>
            <a:r>
              <a:rPr kumimoji="1" lang="en-US" altLang="ko-KR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:</a:t>
            </a:r>
            <a:r>
              <a:rPr kumimoji="1" lang="ko-KR" altLang="en-US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맞춤형 상품군을 기반으로 한 공간 마케팅 </a:t>
            </a:r>
            <a:r>
              <a:rPr kumimoji="1" lang="en-US" altLang="ko-KR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for MZ</a:t>
            </a:r>
            <a:endParaRPr kumimoji="1"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kumimoji="1"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kumimoji="1"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r>
              <a:rPr kumimoji="1"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endParaRPr kumimoji="1" lang="ko-Kore-KR" altLang="en-US" dirty="0">
              <a:latin typeface="Microsoft GothicNeo" panose="020B0500000101010101" pitchFamily="50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50E732B-A075-A9A1-41F8-9FFF0D2C19B8}"/>
              </a:ext>
            </a:extLst>
          </p:cNvPr>
          <p:cNvSpPr/>
          <p:nvPr/>
        </p:nvSpPr>
        <p:spPr>
          <a:xfrm>
            <a:off x="1131784" y="2694695"/>
            <a:ext cx="2651939" cy="23227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구매력에 기반한 </a:t>
            </a:r>
            <a:endParaRPr kumimoji="1" lang="en-US" altLang="ko-KR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군집 분류 </a:t>
            </a:r>
            <a:endParaRPr kumimoji="1" lang="en-US" altLang="ko-KR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kumimoji="1"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kumimoji="1"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r>
              <a:rPr kumimoji="1"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endParaRPr kumimoji="1" lang="ko-Kore-KR" altLang="en-US" dirty="0">
              <a:latin typeface="Microsoft GothicNeo" panose="020B0500000101010101" pitchFamily="50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8EA13D36-4348-2CBF-6865-55AD2E42B3DC}"/>
              </a:ext>
            </a:extLst>
          </p:cNvPr>
          <p:cNvSpPr/>
          <p:nvPr/>
        </p:nvSpPr>
        <p:spPr>
          <a:xfrm>
            <a:off x="4731577" y="2694695"/>
            <a:ext cx="2651939" cy="23227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고객군에 따른</a:t>
            </a:r>
            <a:endParaRPr kumimoji="1" lang="en-US" altLang="ko-KR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맞춤형 상품 진열</a:t>
            </a:r>
            <a:endParaRPr kumimoji="1" lang="en-US" altLang="ko-KR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kumimoji="1"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kumimoji="1"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r>
              <a:rPr kumimoji="1"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endParaRPr kumimoji="1" lang="ko-Kore-KR" altLang="en-US" dirty="0">
              <a:latin typeface="Microsoft GothicNeo" panose="020B0500000101010101" pitchFamily="50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577F165-BC8D-9B32-64CD-F99ACF79C60E}"/>
              </a:ext>
            </a:extLst>
          </p:cNvPr>
          <p:cNvSpPr/>
          <p:nvPr/>
        </p:nvSpPr>
        <p:spPr>
          <a:xfrm>
            <a:off x="8331370" y="2694695"/>
            <a:ext cx="2651939" cy="23227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오프라인 </a:t>
            </a:r>
            <a:endParaRPr kumimoji="1" lang="en-US" altLang="ko-KR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공간경험 극대화</a:t>
            </a:r>
            <a:endParaRPr kumimoji="1" lang="en-US" altLang="ko-KR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kumimoji="1"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kumimoji="1"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r>
              <a:rPr kumimoji="1"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endParaRPr kumimoji="1" lang="ko-Kore-KR" altLang="en-US" dirty="0">
              <a:latin typeface="Microsoft GothicNeo" panose="020B05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6E985D2-07BE-2CB2-F8C6-CD1C29AA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502" y="2915051"/>
            <a:ext cx="1082502" cy="972209"/>
          </a:xfrm>
          <a:prstGeom prst="rect">
            <a:avLst/>
          </a:prstGeom>
        </p:spPr>
      </p:pic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7DA33F8D-4E2A-958D-E79C-5347F0CC80B3}"/>
              </a:ext>
            </a:extLst>
          </p:cNvPr>
          <p:cNvSpPr/>
          <p:nvPr/>
        </p:nvSpPr>
        <p:spPr>
          <a:xfrm>
            <a:off x="5683348" y="1714500"/>
            <a:ext cx="759655" cy="873955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icrosoft GothicNeo" panose="020B05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7581789-F2B0-47C1-1A26-4DD80B2B3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905" y="2948195"/>
            <a:ext cx="1080000" cy="95606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40DA5BC-C538-9F0B-7C3E-752D6B122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7339" y="2957551"/>
            <a:ext cx="1080000" cy="94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06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마케팅 활용방안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: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타겟층 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-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MZ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세대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E9203A-71ED-3F95-85A9-4A96663591B8}"/>
              </a:ext>
            </a:extLst>
          </p:cNvPr>
          <p:cNvSpPr txBox="1"/>
          <p:nvPr/>
        </p:nvSpPr>
        <p:spPr>
          <a:xfrm>
            <a:off x="7588143" y="1899714"/>
            <a:ext cx="37842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40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대 여성 고객은 총지출액이 가장 높지만 소비건수도 높다 </a:t>
            </a:r>
            <a:endParaRPr lang="en-US" altLang="ko-KR" b="1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 latinLnBrk="0"/>
            <a:endParaRPr lang="en-US" altLang="ko-KR" b="1" dirty="0">
              <a:latin typeface="Microsoft GothicNeo" panose="020B0500000101010101" pitchFamily="50" charset="-127"/>
              <a:ea typeface="Microsoft GothicNeo" panose="020B0500000101010101" pitchFamily="50" charset="-127"/>
              <a:sym typeface="Wingdings" pitchFamily="2" charset="2"/>
            </a:endParaRPr>
          </a:p>
          <a:p>
            <a:pPr algn="ctr" latinLnBrk="0"/>
            <a:endParaRPr lang="en-US" altLang="ko-KR" b="1" dirty="0">
              <a:latin typeface="Microsoft GothicNeo" panose="020B0500000101010101" pitchFamily="50" charset="-127"/>
              <a:ea typeface="Microsoft GothicNeo" panose="020B0500000101010101" pitchFamily="50" charset="-127"/>
              <a:sym typeface="Wingdings" pitchFamily="2" charset="2"/>
            </a:endParaRPr>
          </a:p>
          <a:p>
            <a:pPr algn="ctr" latinLnBrk="0"/>
            <a:endParaRPr lang="en-US" altLang="ko-KR" b="1" dirty="0">
              <a:latin typeface="Microsoft GothicNeo" panose="020B0500000101010101" pitchFamily="50" charset="-127"/>
              <a:ea typeface="Microsoft GothicNeo" panose="020B0500000101010101" pitchFamily="50" charset="-127"/>
              <a:sym typeface="Wingdings" pitchFamily="2" charset="2"/>
            </a:endParaRPr>
          </a:p>
          <a:p>
            <a:pPr algn="ctr" latinLnBrk="0"/>
            <a:endParaRPr lang="en-US" altLang="ko-KR" b="1" dirty="0">
              <a:latin typeface="Microsoft GothicNeo" panose="020B0500000101010101" pitchFamily="50" charset="-127"/>
              <a:ea typeface="Microsoft GothicNeo" panose="020B0500000101010101" pitchFamily="50" charset="-127"/>
              <a:sym typeface="Wingdings" pitchFamily="2" charset="2"/>
            </a:endParaRPr>
          </a:p>
          <a:p>
            <a:pPr algn="ctr" latinLnBrk="0"/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이에 반해</a:t>
            </a:r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,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 </a:t>
            </a:r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MZ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세대의 소비건수는 </a:t>
            </a:r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40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대보다 훨씬 낮지만 </a:t>
            </a:r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‘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구매력</a:t>
            </a:r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’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이 높다</a:t>
            </a:r>
            <a:endParaRPr lang="en-US" altLang="ko-KR" b="1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 latinLnBrk="0"/>
            <a:endParaRPr lang="en-US" altLang="ko-KR" b="1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 latinLnBrk="0"/>
            <a:endParaRPr lang="en-US" altLang="ko-KR" b="1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 latinLnBrk="0"/>
            <a:endParaRPr lang="en-US" altLang="ko-KR" b="1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 latinLnBrk="0"/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이에 따라 </a:t>
            </a:r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MZ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세대는 구매력이 높지만 아직 브랜드 충성도가 낮은 잠재고객으로 파악할 수 있다</a:t>
            </a:r>
            <a:endParaRPr lang="en-US" altLang="ko-KR" b="1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 latinLnBrk="0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CDBD973-4824-5695-ADFA-81DC37521051}"/>
              </a:ext>
            </a:extLst>
          </p:cNvPr>
          <p:cNvSpPr/>
          <p:nvPr/>
        </p:nvSpPr>
        <p:spPr>
          <a:xfrm>
            <a:off x="942598" y="984909"/>
            <a:ext cx="10306803" cy="5390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r>
              <a:rPr kumimoji="1" lang="ko-KR" altLang="en-US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새로운 소비 권력으로 떠오르는 </a:t>
            </a:r>
            <a:r>
              <a:rPr kumimoji="1" lang="en-US" altLang="ko-KR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MZ</a:t>
            </a:r>
            <a:r>
              <a:rPr kumimoji="1" lang="ko-KR" altLang="en-US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세대를 </a:t>
            </a:r>
            <a:r>
              <a:rPr kumimoji="1" lang="ko-KR" altLang="en-US" b="1" dirty="0" err="1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타겟팅한</a:t>
            </a:r>
            <a:r>
              <a:rPr kumimoji="1" lang="ko-KR" altLang="en-US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마케팅 필요</a:t>
            </a:r>
            <a:endParaRPr kumimoji="1"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kumimoji="1"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kumimoji="1"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r>
              <a:rPr kumimoji="1"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endParaRPr kumimoji="1" lang="ko-Kore-KR" altLang="en-US" dirty="0">
              <a:latin typeface="Microsoft GothicNeo" panose="020B0500000101010101" pitchFamily="50" charset="-127"/>
            </a:endParaRPr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F1AEE9A4-87B6-0E52-8550-3C6FC13858E7}"/>
              </a:ext>
            </a:extLst>
          </p:cNvPr>
          <p:cNvSpPr/>
          <p:nvPr/>
        </p:nvSpPr>
        <p:spPr>
          <a:xfrm>
            <a:off x="9330355" y="2746382"/>
            <a:ext cx="517755" cy="539091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icrosoft GothicNeo" panose="020B0500000101010101" pitchFamily="50" charset="-127"/>
            </a:endParaRPr>
          </a:p>
        </p:txBody>
      </p:sp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5CCEFC68-4B47-B767-3D56-8E7238157340}"/>
              </a:ext>
            </a:extLst>
          </p:cNvPr>
          <p:cNvSpPr/>
          <p:nvPr/>
        </p:nvSpPr>
        <p:spPr>
          <a:xfrm>
            <a:off x="9330355" y="4284129"/>
            <a:ext cx="517755" cy="539091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icrosoft GothicNeo" panose="020B05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53DB36-54F2-D446-F84B-96F6ADEE8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4" y="1776037"/>
            <a:ext cx="6324600" cy="4216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9D9309-6E3F-BAA3-D36F-02D6921B984F}"/>
              </a:ext>
            </a:extLst>
          </p:cNvPr>
          <p:cNvSpPr/>
          <p:nvPr/>
        </p:nvSpPr>
        <p:spPr>
          <a:xfrm>
            <a:off x="1368134" y="5559971"/>
            <a:ext cx="1795480" cy="210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icrosoft GothicNeo" panose="020B05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F542F2-4AAC-9EE4-DCC2-5018ADBABEC6}"/>
              </a:ext>
            </a:extLst>
          </p:cNvPr>
          <p:cNvSpPr/>
          <p:nvPr/>
        </p:nvSpPr>
        <p:spPr>
          <a:xfrm>
            <a:off x="3231931" y="5559971"/>
            <a:ext cx="804041" cy="2102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435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F05AA83E-AC00-B4A8-2B9B-A015AE77F791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01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주제 선정 배경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C038570-183C-E8C2-B815-31A076AE4268}"/>
              </a:ext>
            </a:extLst>
          </p:cNvPr>
          <p:cNvSpPr/>
          <p:nvPr/>
        </p:nvSpPr>
        <p:spPr>
          <a:xfrm>
            <a:off x="1497465" y="1185118"/>
            <a:ext cx="3476786" cy="2273454"/>
          </a:xfrm>
          <a:prstGeom prst="ellipse">
            <a:avLst/>
          </a:prstGeom>
          <a:solidFill>
            <a:schemeClr val="bg1"/>
          </a:solidFill>
          <a:ln w="57150">
            <a:solidFill>
              <a:srgbClr val="93C9E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77BD36-F3B1-D221-18E9-8839EBD27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795" y="1512525"/>
            <a:ext cx="882892" cy="88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서류 가방 ">
            <a:extLst>
              <a:ext uri="{FF2B5EF4-FFF2-40B4-BE49-F238E27FC236}">
                <a16:creationId xmlns:a16="http://schemas.microsoft.com/office/drawing/2014/main" id="{B9E58729-D0F2-2C7F-217F-2D879202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443" y="2485501"/>
            <a:ext cx="596416" cy="59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F00E28-8007-EAD5-38CE-A2EAFB6E8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501" y="1657448"/>
            <a:ext cx="847960" cy="847960"/>
          </a:xfrm>
          <a:prstGeom prst="rect">
            <a:avLst/>
          </a:prstGeom>
        </p:spPr>
      </p:pic>
      <p:pic>
        <p:nvPicPr>
          <p:cNvPr id="1032" name="Picture 8" descr="손목 시계 ">
            <a:extLst>
              <a:ext uri="{FF2B5EF4-FFF2-40B4-BE49-F238E27FC236}">
                <a16:creationId xmlns:a16="http://schemas.microsoft.com/office/drawing/2014/main" id="{095A41C3-3A07-FF13-FD96-E86853B6F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063" y="1699708"/>
            <a:ext cx="727550" cy="72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소녀 ">
            <a:extLst>
              <a:ext uri="{FF2B5EF4-FFF2-40B4-BE49-F238E27FC236}">
                <a16:creationId xmlns:a16="http://schemas.microsoft.com/office/drawing/2014/main" id="{B1173DB4-57DE-98A3-F1F4-2853EC6DA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106" y="4810206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DD9F7-84C0-AEF9-E209-0B826CF01231}"/>
              </a:ext>
            </a:extLst>
          </p:cNvPr>
          <p:cNvSpPr txBox="1"/>
          <p:nvPr/>
        </p:nvSpPr>
        <p:spPr>
          <a:xfrm>
            <a:off x="1665448" y="3545784"/>
            <a:ext cx="39834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93C9E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[ 			]</a:t>
            </a:r>
            <a:endParaRPr lang="ko-KR" altLang="en-US" sz="8000" dirty="0">
              <a:solidFill>
                <a:srgbClr val="93C9EB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1040" name="Picture 16" descr="손목시계 ">
            <a:extLst>
              <a:ext uri="{FF2B5EF4-FFF2-40B4-BE49-F238E27FC236}">
                <a16:creationId xmlns:a16="http://schemas.microsoft.com/office/drawing/2014/main" id="{1A4B61F6-3132-F329-0570-42CD3BA84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349" y="3825127"/>
            <a:ext cx="1003690" cy="100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드레스 ">
            <a:extLst>
              <a:ext uri="{FF2B5EF4-FFF2-40B4-BE49-F238E27FC236}">
                <a16:creationId xmlns:a16="http://schemas.microsoft.com/office/drawing/2014/main" id="{A284FE20-C757-4228-C003-57BF40BAD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106" y="39669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구두 ">
            <a:extLst>
              <a:ext uri="{FF2B5EF4-FFF2-40B4-BE49-F238E27FC236}">
                <a16:creationId xmlns:a16="http://schemas.microsoft.com/office/drawing/2014/main" id="{779CA1A8-FA11-6C96-16E2-8A7920B12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361" y="2583162"/>
            <a:ext cx="656238" cy="65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구두 ">
            <a:extLst>
              <a:ext uri="{FF2B5EF4-FFF2-40B4-BE49-F238E27FC236}">
                <a16:creationId xmlns:a16="http://schemas.microsoft.com/office/drawing/2014/main" id="{F2383452-8028-5F05-80EC-68D7FBB2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281" y="3902881"/>
            <a:ext cx="848182" cy="84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평가 ">
            <a:extLst>
              <a:ext uri="{FF2B5EF4-FFF2-40B4-BE49-F238E27FC236}">
                <a16:creationId xmlns:a16="http://schemas.microsoft.com/office/drawing/2014/main" id="{C4190686-EF9B-3678-41FC-570AA7E05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362" y="4686972"/>
            <a:ext cx="1219200" cy="1219200"/>
          </a:xfrm>
          <a:prstGeom prst="rtTriangl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평가 ">
            <a:extLst>
              <a:ext uri="{FF2B5EF4-FFF2-40B4-BE49-F238E27FC236}">
                <a16:creationId xmlns:a16="http://schemas.microsoft.com/office/drawing/2014/main" id="{4417BA43-EF28-02C7-37CC-090F585AB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473211" y="2020200"/>
            <a:ext cx="1219200" cy="1219200"/>
          </a:xfrm>
          <a:prstGeom prst="rtTriangl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1B7D38-8155-8878-3925-B561B6136D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5958" y="4810206"/>
            <a:ext cx="1260000" cy="1260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28D000B-321C-F81C-DC2D-450E6CA980A9}"/>
              </a:ext>
            </a:extLst>
          </p:cNvPr>
          <p:cNvGrpSpPr/>
          <p:nvPr/>
        </p:nvGrpSpPr>
        <p:grpSpPr>
          <a:xfrm>
            <a:off x="8355958" y="1691845"/>
            <a:ext cx="1260000" cy="1260000"/>
            <a:chOff x="8355958" y="1303108"/>
            <a:chExt cx="1260000" cy="126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FDEA070-81F2-CA9F-166B-86A4C8A98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55958" y="1303108"/>
              <a:ext cx="1260000" cy="126000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7B227D6-C7BD-BDCA-5A53-665FAF61E1FC}"/>
                </a:ext>
              </a:extLst>
            </p:cNvPr>
            <p:cNvSpPr/>
            <p:nvPr/>
          </p:nvSpPr>
          <p:spPr>
            <a:xfrm>
              <a:off x="8865908" y="1895008"/>
              <a:ext cx="247136" cy="76200"/>
            </a:xfrm>
            <a:prstGeom prst="ellipse">
              <a:avLst/>
            </a:prstGeom>
            <a:solidFill>
              <a:srgbClr val="FFE1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90C9D7A-C637-C41F-FA79-AC919344BF36}"/>
                </a:ext>
              </a:extLst>
            </p:cNvPr>
            <p:cNvSpPr/>
            <p:nvPr/>
          </p:nvSpPr>
          <p:spPr>
            <a:xfrm>
              <a:off x="8909758" y="1915107"/>
              <a:ext cx="155661" cy="324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C435245A-F189-0574-B77D-43AB29089AB9}"/>
              </a:ext>
            </a:extLst>
          </p:cNvPr>
          <p:cNvSpPr/>
          <p:nvPr/>
        </p:nvSpPr>
        <p:spPr>
          <a:xfrm>
            <a:off x="5849393" y="2216418"/>
            <a:ext cx="1630636" cy="4220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23000">
                <a:srgbClr val="BBBCBE"/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0BE200BE-8EC5-6CC0-DAA9-CA210D78E517}"/>
              </a:ext>
            </a:extLst>
          </p:cNvPr>
          <p:cNvSpPr/>
          <p:nvPr/>
        </p:nvSpPr>
        <p:spPr>
          <a:xfrm>
            <a:off x="5847712" y="5229197"/>
            <a:ext cx="1630636" cy="42201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23000">
                <a:srgbClr val="BBBCBE"/>
              </a:gs>
              <a:gs pos="100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513496-3DED-DD5C-B1E0-E4E5A9085D38}"/>
              </a:ext>
            </a:extLst>
          </p:cNvPr>
          <p:cNvSpPr txBox="1"/>
          <p:nvPr/>
        </p:nvSpPr>
        <p:spPr>
          <a:xfrm>
            <a:off x="5950139" y="1842114"/>
            <a:ext cx="13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Random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3E19B6-7509-9070-1177-0B8EDB3098B0}"/>
              </a:ext>
            </a:extLst>
          </p:cNvPr>
          <p:cNvSpPr txBox="1"/>
          <p:nvPr/>
        </p:nvSpPr>
        <p:spPr>
          <a:xfrm>
            <a:off x="5950138" y="4853601"/>
            <a:ext cx="13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Target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236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06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마케팅 활용방안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: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기대효과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E9203A-71ED-3F95-85A9-4A96663591B8}"/>
              </a:ext>
            </a:extLst>
          </p:cNvPr>
          <p:cNvSpPr txBox="1"/>
          <p:nvPr/>
        </p:nvSpPr>
        <p:spPr>
          <a:xfrm>
            <a:off x="2867241" y="5085365"/>
            <a:ext cx="1265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패션잡화</a:t>
            </a:r>
            <a:endParaRPr lang="en-US" altLang="ko-KR" b="1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4" name="Picture 20" descr="롯데백화점이 젊은층을 겨냥해 만든 패션 전문점 ‘엘큐브’가 23일 서울 홍대입구에 개장한다고 밝혔다.">
            <a:extLst>
              <a:ext uri="{FF2B5EF4-FFF2-40B4-BE49-F238E27FC236}">
                <a16:creationId xmlns:a16="http://schemas.microsoft.com/office/drawing/2014/main" id="{9B029E88-E151-5CDB-DF1D-0E45596C5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98" y="2583827"/>
            <a:ext cx="3240000" cy="25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CDBD973-4824-5695-ADFA-81DC37521051}"/>
              </a:ext>
            </a:extLst>
          </p:cNvPr>
          <p:cNvSpPr/>
          <p:nvPr/>
        </p:nvSpPr>
        <p:spPr>
          <a:xfrm>
            <a:off x="942598" y="984909"/>
            <a:ext cx="10306803" cy="5390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r>
              <a:rPr kumimoji="1" lang="ko-KR" altLang="en-US" b="1" dirty="0" err="1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고객군</a:t>
            </a:r>
            <a:r>
              <a:rPr kumimoji="1" lang="ko-KR" altLang="en-US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분류모델 </a:t>
            </a:r>
            <a:r>
              <a:rPr kumimoji="1" lang="en-US" altLang="ko-KR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+</a:t>
            </a:r>
            <a:r>
              <a:rPr kumimoji="1" lang="ko-KR" altLang="en-US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r>
              <a:rPr kumimoji="1" lang="ko-KR" altLang="en-US" b="1" dirty="0" err="1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상품군</a:t>
            </a:r>
            <a:r>
              <a:rPr kumimoji="1" lang="ko-KR" altLang="en-US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추천모델 </a:t>
            </a:r>
            <a:r>
              <a:rPr kumimoji="1" lang="en-US" altLang="ko-KR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+</a:t>
            </a:r>
            <a:r>
              <a:rPr kumimoji="1" lang="ko-KR" altLang="en-US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오프라인 공간</a:t>
            </a:r>
            <a:endParaRPr kumimoji="1"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kumimoji="1"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kumimoji="1"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r>
              <a:rPr kumimoji="1"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endParaRPr kumimoji="1" lang="ko-Kore-KR" altLang="en-US" dirty="0">
              <a:latin typeface="Microsoft GothicNeo" panose="020B05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92FB9D-EDFA-0CB2-4F64-20996082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687" y="2601053"/>
            <a:ext cx="3240000" cy="2581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DB72CB-131C-0551-6157-1DC8312BD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776" y="2601053"/>
            <a:ext cx="3574468" cy="2520000"/>
          </a:xfrm>
          <a:prstGeom prst="rect">
            <a:avLst/>
          </a:prstGeom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D3FB2968-99EA-880A-09DA-E04BB3D4E9B2}"/>
              </a:ext>
            </a:extLst>
          </p:cNvPr>
          <p:cNvSpPr/>
          <p:nvPr/>
        </p:nvSpPr>
        <p:spPr>
          <a:xfrm>
            <a:off x="5819859" y="1688048"/>
            <a:ext cx="759655" cy="873955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62BA70-3DD2-09B4-5750-6CC72853914F}"/>
              </a:ext>
            </a:extLst>
          </p:cNvPr>
          <p:cNvSpPr txBox="1"/>
          <p:nvPr/>
        </p:nvSpPr>
        <p:spPr>
          <a:xfrm>
            <a:off x="6840245" y="4949761"/>
            <a:ext cx="1265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가전제품</a:t>
            </a:r>
            <a:endParaRPr lang="en-US" altLang="ko-KR" b="1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06881F-7F1A-A73F-4708-5B469824E2BB}"/>
              </a:ext>
            </a:extLst>
          </p:cNvPr>
          <p:cNvSpPr txBox="1"/>
          <p:nvPr/>
        </p:nvSpPr>
        <p:spPr>
          <a:xfrm>
            <a:off x="11247752" y="4940178"/>
            <a:ext cx="1265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sym typeface="Wingdings" pitchFamily="2" charset="2"/>
              </a:rPr>
              <a:t>완구</a:t>
            </a:r>
            <a:endParaRPr lang="en-US" altLang="ko-KR" b="1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176056A-9FB1-275A-8E7C-24B9F7DFB661}"/>
              </a:ext>
            </a:extLst>
          </p:cNvPr>
          <p:cNvSpPr/>
          <p:nvPr/>
        </p:nvSpPr>
        <p:spPr>
          <a:xfrm>
            <a:off x="2456437" y="5711041"/>
            <a:ext cx="7275827" cy="8094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endParaRPr kumimoji="1" lang="en-US" altLang="ko-KR" b="1" dirty="0">
              <a:solidFill>
                <a:schemeClr val="accent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endParaRPr kumimoji="1" lang="en-US" altLang="ko-KR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맞춤형 상품군으로 구성된 오프라인 팝업스토어 제공을 통해</a:t>
            </a:r>
            <a:endParaRPr kumimoji="1" lang="en-US" altLang="ko-KR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r>
              <a:rPr kumimoji="1" lang="en-US" altLang="ko-KR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MZ</a:t>
            </a:r>
            <a:r>
              <a:rPr kumimoji="1" lang="ko-KR" altLang="en-US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세대의 공간 경험 극대화 및 고객 충성도 확보 </a:t>
            </a:r>
            <a:endParaRPr kumimoji="1"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endParaRPr kumimoji="1"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endParaRPr kumimoji="1"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r>
              <a:rPr kumimoji="1"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endParaRPr kumimoji="1" lang="ko-Kore-KR" altLang="en-US" dirty="0">
              <a:latin typeface="Microsoft GothicNeo" panose="020B05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0B5DAF-7752-1B71-5B2E-156537977685}"/>
              </a:ext>
            </a:extLst>
          </p:cNvPr>
          <p:cNvSpPr/>
          <p:nvPr/>
        </p:nvSpPr>
        <p:spPr>
          <a:xfrm>
            <a:off x="2347274" y="5288671"/>
            <a:ext cx="9549353" cy="37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86E60D-D104-5422-8972-6DEAAF5B1AE6}"/>
              </a:ext>
            </a:extLst>
          </p:cNvPr>
          <p:cNvSpPr txBox="1"/>
          <p:nvPr/>
        </p:nvSpPr>
        <p:spPr>
          <a:xfrm>
            <a:off x="1600869" y="5186752"/>
            <a:ext cx="19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패션잡화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219A44-6FA1-F579-0A48-37724CE7CAC9}"/>
              </a:ext>
            </a:extLst>
          </p:cNvPr>
          <p:cNvSpPr txBox="1"/>
          <p:nvPr/>
        </p:nvSpPr>
        <p:spPr>
          <a:xfrm>
            <a:off x="5286583" y="5191326"/>
            <a:ext cx="19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생활가전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AA984B-C342-B066-10B5-8BE17DCF117F}"/>
              </a:ext>
            </a:extLst>
          </p:cNvPr>
          <p:cNvSpPr txBox="1"/>
          <p:nvPr/>
        </p:nvSpPr>
        <p:spPr>
          <a:xfrm>
            <a:off x="9258408" y="5137788"/>
            <a:ext cx="1916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완구</a:t>
            </a:r>
          </a:p>
        </p:txBody>
      </p:sp>
    </p:spTree>
    <p:extLst>
      <p:ext uri="{BB962C8B-B14F-4D97-AF65-F5344CB8AC3E}">
        <p14:creationId xmlns:p14="http://schemas.microsoft.com/office/powerpoint/2010/main" val="672195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D86394-38DC-4A34-71BA-A48864866AF2}"/>
              </a:ext>
            </a:extLst>
          </p:cNvPr>
          <p:cNvGrpSpPr/>
          <p:nvPr/>
        </p:nvGrpSpPr>
        <p:grpSpPr>
          <a:xfrm>
            <a:off x="735419" y="2536076"/>
            <a:ext cx="10721162" cy="1233189"/>
            <a:chOff x="809559" y="1252364"/>
            <a:chExt cx="10721162" cy="155801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A86FA39-8B1D-4501-7341-92DAFC5F97D7}"/>
                </a:ext>
              </a:extLst>
            </p:cNvPr>
            <p:cNvGrpSpPr/>
            <p:nvPr/>
          </p:nvGrpSpPr>
          <p:grpSpPr>
            <a:xfrm>
              <a:off x="809559" y="1655012"/>
              <a:ext cx="10721162" cy="1155368"/>
              <a:chOff x="1452110" y="1246725"/>
              <a:chExt cx="5435216" cy="115536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47B17C4-7A5A-378A-E9A2-556BBC9C91AB}"/>
                  </a:ext>
                </a:extLst>
              </p:cNvPr>
              <p:cNvSpPr/>
              <p:nvPr/>
            </p:nvSpPr>
            <p:spPr>
              <a:xfrm>
                <a:off x="1452110" y="1249825"/>
                <a:ext cx="45719" cy="1152268"/>
              </a:xfrm>
              <a:prstGeom prst="rect">
                <a:avLst/>
              </a:prstGeom>
              <a:solidFill>
                <a:srgbClr val="93C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25E6BCD-85EB-76AA-6CCD-1F381943C4D7}"/>
                  </a:ext>
                </a:extLst>
              </p:cNvPr>
              <p:cNvSpPr/>
              <p:nvPr/>
            </p:nvSpPr>
            <p:spPr>
              <a:xfrm>
                <a:off x="1497828" y="1246725"/>
                <a:ext cx="5389498" cy="1152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163345-BC80-403A-EF92-3FD24E123FE8}"/>
                </a:ext>
              </a:extLst>
            </p:cNvPr>
            <p:cNvSpPr txBox="1"/>
            <p:nvPr/>
          </p:nvSpPr>
          <p:spPr>
            <a:xfrm>
              <a:off x="3652834" y="1252364"/>
              <a:ext cx="4163824" cy="1341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b="1" dirty="0">
                <a:solidFill>
                  <a:srgbClr val="93C9E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pPr algn="ctr"/>
              <a:r>
                <a:rPr lang="en-US" altLang="ko-KR" sz="4500" b="1" dirty="0">
                  <a:solidFill>
                    <a:srgbClr val="93C9EB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Thank You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817066-570A-5D68-4FF2-F2D39533C6D9}"/>
              </a:ext>
            </a:extLst>
          </p:cNvPr>
          <p:cNvSpPr/>
          <p:nvPr/>
        </p:nvSpPr>
        <p:spPr>
          <a:xfrm>
            <a:off x="3215907" y="8200980"/>
            <a:ext cx="2520000" cy="324000"/>
          </a:xfrm>
          <a:prstGeom prst="rect">
            <a:avLst/>
          </a:prstGeom>
          <a:solidFill>
            <a:srgbClr val="FFF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8CD8F-BDCE-C9DC-7FD4-36255C7CA589}"/>
              </a:ext>
            </a:extLst>
          </p:cNvPr>
          <p:cNvSpPr txBox="1"/>
          <p:nvPr/>
        </p:nvSpPr>
        <p:spPr>
          <a:xfrm>
            <a:off x="2613992" y="-2478537"/>
            <a:ext cx="60932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해당 모델은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clustering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을 통해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labeling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된 데이터를 </a:t>
            </a:r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사용하는것을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전제로 진행합니다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. →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 구매데이터에 적용하여 이를 학습하고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1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번모델과 마찬가지로 오프라인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cop, </a:t>
            </a:r>
            <a:r>
              <a:rPr lang="en-US" altLang="ko-KR" dirty="0" err="1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lpoint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고객군을 대상으로 고객 분류 실행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모델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2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에 모델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1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에서 예측한 클러스터가 활용된다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.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10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E4E1FE-6809-F68D-302F-FFD54283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77538"/>
          </a:xfrm>
          <a:prstGeom prst="rect">
            <a:avLst/>
          </a:prstGeom>
        </p:spPr>
      </p:pic>
      <p:sp>
        <p:nvSpPr>
          <p:cNvPr id="9" name="사각형: 모서리가 접힌 도형 8">
            <a:extLst>
              <a:ext uri="{FF2B5EF4-FFF2-40B4-BE49-F238E27FC236}">
                <a16:creationId xmlns:a16="http://schemas.microsoft.com/office/drawing/2014/main" id="{95340D77-E749-933B-9154-E337F26F814B}"/>
              </a:ext>
            </a:extLst>
          </p:cNvPr>
          <p:cNvSpPr/>
          <p:nvPr/>
        </p:nvSpPr>
        <p:spPr>
          <a:xfrm>
            <a:off x="2787721" y="1544522"/>
            <a:ext cx="6616557" cy="3195263"/>
          </a:xfrm>
          <a:prstGeom prst="foldedCorner">
            <a:avLst/>
          </a:prstGeom>
          <a:solidFill>
            <a:srgbClr val="FFFFFF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C4C7A9B6-AFC6-19C4-C3F1-2A93386E096C}"/>
              </a:ext>
            </a:extLst>
          </p:cNvPr>
          <p:cNvSpPr>
            <a:spLocks noEditPoints="1"/>
          </p:cNvSpPr>
          <p:nvPr/>
        </p:nvSpPr>
        <p:spPr bwMode="auto">
          <a:xfrm>
            <a:off x="3009323" y="1778483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93C9EB"/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 dirty="0">
              <a:solidFill>
                <a:prstClr val="black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B6261E9-CC4C-7301-1479-78DD16A20B38}"/>
              </a:ext>
            </a:extLst>
          </p:cNvPr>
          <p:cNvSpPr/>
          <p:nvPr/>
        </p:nvSpPr>
        <p:spPr>
          <a:xfrm>
            <a:off x="3377398" y="1807007"/>
            <a:ext cx="15501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Check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point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C1114B-51F9-A2BB-70A6-3E1FD76CB4BB}"/>
              </a:ext>
            </a:extLst>
          </p:cNvPr>
          <p:cNvSpPr txBox="1"/>
          <p:nvPr/>
        </p:nvSpPr>
        <p:spPr>
          <a:xfrm>
            <a:off x="3782983" y="2720133"/>
            <a:ext cx="4626032" cy="96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구매력이 유사한 고객군에게  상품 추천을 통해 개인화 마케팅을 달성한다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498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/>
          </p:cNvSpPr>
          <p:nvPr/>
        </p:nvSpPr>
        <p:spPr>
          <a:xfrm flipH="1">
            <a:off x="-10404" y="-30822"/>
            <a:ext cx="7429601" cy="6888822"/>
          </a:xfrm>
          <a:custGeom>
            <a:avLst/>
            <a:gdLst>
              <a:gd name="connsiteX0" fmla="*/ 0 w 9133698"/>
              <a:gd name="connsiteY0" fmla="*/ 6858000 h 6858000"/>
              <a:gd name="connsiteX1" fmla="*/ 1714500 w 9133698"/>
              <a:gd name="connsiteY1" fmla="*/ 0 h 6858000"/>
              <a:gd name="connsiteX2" fmla="*/ 9133698 w 9133698"/>
              <a:gd name="connsiteY2" fmla="*/ 0 h 6858000"/>
              <a:gd name="connsiteX3" fmla="*/ 7419198 w 9133698"/>
              <a:gd name="connsiteY3" fmla="*/ 6858000 h 6858000"/>
              <a:gd name="connsiteX4" fmla="*/ 0 w 9133698"/>
              <a:gd name="connsiteY4" fmla="*/ 6858000 h 6858000"/>
              <a:gd name="connsiteX0" fmla="*/ 0 w 7685042"/>
              <a:gd name="connsiteY0" fmla="*/ 6868274 h 6868274"/>
              <a:gd name="connsiteX1" fmla="*/ 1714500 w 7685042"/>
              <a:gd name="connsiteY1" fmla="*/ 10274 h 6868274"/>
              <a:gd name="connsiteX2" fmla="*/ 7685042 w 7685042"/>
              <a:gd name="connsiteY2" fmla="*/ 0 h 6868274"/>
              <a:gd name="connsiteX3" fmla="*/ 7419198 w 7685042"/>
              <a:gd name="connsiteY3" fmla="*/ 6868274 h 6868274"/>
              <a:gd name="connsiteX4" fmla="*/ 0 w 7685042"/>
              <a:gd name="connsiteY4" fmla="*/ 6868274 h 6868274"/>
              <a:gd name="connsiteX0" fmla="*/ 0 w 7469285"/>
              <a:gd name="connsiteY0" fmla="*/ 6858000 h 6858000"/>
              <a:gd name="connsiteX1" fmla="*/ 1714500 w 7469285"/>
              <a:gd name="connsiteY1" fmla="*/ 0 h 6858000"/>
              <a:gd name="connsiteX2" fmla="*/ 7469285 w 7469285"/>
              <a:gd name="connsiteY2" fmla="*/ 0 h 6858000"/>
              <a:gd name="connsiteX3" fmla="*/ 7419198 w 7469285"/>
              <a:gd name="connsiteY3" fmla="*/ 6858000 h 6858000"/>
              <a:gd name="connsiteX4" fmla="*/ 0 w 7469285"/>
              <a:gd name="connsiteY4" fmla="*/ 6858000 h 6858000"/>
              <a:gd name="connsiteX0" fmla="*/ 0 w 7419198"/>
              <a:gd name="connsiteY0" fmla="*/ 6858000 h 6858000"/>
              <a:gd name="connsiteX1" fmla="*/ 1714500 w 7419198"/>
              <a:gd name="connsiteY1" fmla="*/ 0 h 6858000"/>
              <a:gd name="connsiteX2" fmla="*/ 7397366 w 7419198"/>
              <a:gd name="connsiteY2" fmla="*/ 0 h 6858000"/>
              <a:gd name="connsiteX3" fmla="*/ 7419198 w 7419198"/>
              <a:gd name="connsiteY3" fmla="*/ 6858000 h 6858000"/>
              <a:gd name="connsiteX4" fmla="*/ 0 w 7419198"/>
              <a:gd name="connsiteY4" fmla="*/ 6858000 h 6858000"/>
              <a:gd name="connsiteX0" fmla="*/ 0 w 7419198"/>
              <a:gd name="connsiteY0" fmla="*/ 6868274 h 6868274"/>
              <a:gd name="connsiteX1" fmla="*/ 1714500 w 7419198"/>
              <a:gd name="connsiteY1" fmla="*/ 10274 h 6868274"/>
              <a:gd name="connsiteX2" fmla="*/ 7407640 w 7419198"/>
              <a:gd name="connsiteY2" fmla="*/ 0 h 6868274"/>
              <a:gd name="connsiteX3" fmla="*/ 7419198 w 7419198"/>
              <a:gd name="connsiteY3" fmla="*/ 6868274 h 6868274"/>
              <a:gd name="connsiteX4" fmla="*/ 0 w 7419198"/>
              <a:gd name="connsiteY4" fmla="*/ 6868274 h 6868274"/>
              <a:gd name="connsiteX0" fmla="*/ 0 w 7429601"/>
              <a:gd name="connsiteY0" fmla="*/ 6888822 h 6888822"/>
              <a:gd name="connsiteX1" fmla="*/ 1714500 w 7429601"/>
              <a:gd name="connsiteY1" fmla="*/ 30822 h 6888822"/>
              <a:gd name="connsiteX2" fmla="*/ 7428188 w 7429601"/>
              <a:gd name="connsiteY2" fmla="*/ 0 h 6888822"/>
              <a:gd name="connsiteX3" fmla="*/ 7419198 w 7429601"/>
              <a:gd name="connsiteY3" fmla="*/ 6888822 h 6888822"/>
              <a:gd name="connsiteX4" fmla="*/ 0 w 7429601"/>
              <a:gd name="connsiteY4" fmla="*/ 6888822 h 6888822"/>
              <a:gd name="connsiteX0" fmla="*/ 0 w 7429601"/>
              <a:gd name="connsiteY0" fmla="*/ 6888822 h 6888822"/>
              <a:gd name="connsiteX1" fmla="*/ 2854931 w 7429601"/>
              <a:gd name="connsiteY1" fmla="*/ 0 h 6888822"/>
              <a:gd name="connsiteX2" fmla="*/ 7428188 w 7429601"/>
              <a:gd name="connsiteY2" fmla="*/ 0 h 6888822"/>
              <a:gd name="connsiteX3" fmla="*/ 7419198 w 7429601"/>
              <a:gd name="connsiteY3" fmla="*/ 6888822 h 6888822"/>
              <a:gd name="connsiteX4" fmla="*/ 0 w 7429601"/>
              <a:gd name="connsiteY4" fmla="*/ 6888822 h 6888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601" h="6888822">
                <a:moveTo>
                  <a:pt x="0" y="6888822"/>
                </a:moveTo>
                <a:lnTo>
                  <a:pt x="2854931" y="0"/>
                </a:lnTo>
                <a:lnTo>
                  <a:pt x="7428188" y="0"/>
                </a:lnTo>
                <a:cubicBezTo>
                  <a:pt x="7435465" y="2286000"/>
                  <a:pt x="7411921" y="4602822"/>
                  <a:pt x="7419198" y="6888822"/>
                </a:cubicBezTo>
                <a:lnTo>
                  <a:pt x="0" y="688882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236E81-9856-EFFD-B875-52913F32B89E}"/>
              </a:ext>
            </a:extLst>
          </p:cNvPr>
          <p:cNvSpPr txBox="1"/>
          <p:nvPr/>
        </p:nvSpPr>
        <p:spPr>
          <a:xfrm>
            <a:off x="1649564" y="3198167"/>
            <a:ext cx="2054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병합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9759DB-68B2-E10C-D11B-0BDA5CC3CA0B}"/>
              </a:ext>
            </a:extLst>
          </p:cNvPr>
          <p:cNvSpPr txBox="1"/>
          <p:nvPr/>
        </p:nvSpPr>
        <p:spPr>
          <a:xfrm>
            <a:off x="554739" y="3059646"/>
            <a:ext cx="1345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</a:t>
            </a:r>
            <a:endParaRPr lang="ko-KR" altLang="en-US" sz="4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29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-&gt; </a:t>
            </a:r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오프라인 구매에 영향을 줄 수 있는 기상 관련 데이터를 활용</a:t>
            </a: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02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데이터 병합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: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단계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AF5633-5E9E-7C56-6F5C-4D44486BE44F}"/>
              </a:ext>
            </a:extLst>
          </p:cNvPr>
          <p:cNvGrpSpPr/>
          <p:nvPr/>
        </p:nvGrpSpPr>
        <p:grpSpPr>
          <a:xfrm>
            <a:off x="5211413" y="1868495"/>
            <a:ext cx="4324837" cy="2510758"/>
            <a:chOff x="5162063" y="2079377"/>
            <a:chExt cx="4324837" cy="2510758"/>
          </a:xfrm>
        </p:grpSpPr>
        <p:sp>
          <p:nvSpPr>
            <p:cNvPr id="10" name="원호 9">
              <a:extLst>
                <a:ext uri="{FF2B5EF4-FFF2-40B4-BE49-F238E27FC236}">
                  <a16:creationId xmlns:a16="http://schemas.microsoft.com/office/drawing/2014/main" id="{97F7CEB8-1049-CA0B-8732-91AA65FA180A}"/>
                </a:ext>
              </a:extLst>
            </p:cNvPr>
            <p:cNvSpPr/>
            <p:nvPr/>
          </p:nvSpPr>
          <p:spPr>
            <a:xfrm>
              <a:off x="5162063" y="3114135"/>
              <a:ext cx="1476000" cy="1476000"/>
            </a:xfrm>
            <a:prstGeom prst="arc">
              <a:avLst>
                <a:gd name="adj1" fmla="val 3531566"/>
                <a:gd name="adj2" fmla="val 17852432"/>
              </a:avLst>
            </a:prstGeom>
            <a:ln w="19050">
              <a:solidFill>
                <a:srgbClr val="3792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DA6C0FF-974A-3CC2-C2F6-89EEA418993F}"/>
                </a:ext>
              </a:extLst>
            </p:cNvPr>
            <p:cNvSpPr/>
            <p:nvPr/>
          </p:nvSpPr>
          <p:spPr>
            <a:xfrm>
              <a:off x="6164855" y="2932684"/>
              <a:ext cx="281337" cy="281337"/>
            </a:xfrm>
            <a:prstGeom prst="arc">
              <a:avLst>
                <a:gd name="adj1" fmla="val 2324150"/>
                <a:gd name="adj2" fmla="val 7088220"/>
              </a:avLst>
            </a:prstGeom>
            <a:ln w="19050">
              <a:solidFill>
                <a:srgbClr val="3792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D46B30-BE1D-3BD4-D8FF-F7FDB2892753}"/>
                </a:ext>
              </a:extLst>
            </p:cNvPr>
            <p:cNvCxnSpPr>
              <a:cxnSpLocks/>
              <a:stCxn id="11" idx="0"/>
              <a:endCxn id="13" idx="0"/>
            </p:cNvCxnSpPr>
            <p:nvPr/>
          </p:nvCxnSpPr>
          <p:spPr>
            <a:xfrm flipV="1">
              <a:off x="6415250" y="2348267"/>
              <a:ext cx="623271" cy="813106"/>
            </a:xfrm>
            <a:prstGeom prst="line">
              <a:avLst/>
            </a:prstGeom>
            <a:ln w="19050">
              <a:solidFill>
                <a:srgbClr val="3792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원호 12">
              <a:extLst>
                <a:ext uri="{FF2B5EF4-FFF2-40B4-BE49-F238E27FC236}">
                  <a16:creationId xmlns:a16="http://schemas.microsoft.com/office/drawing/2014/main" id="{4E7E061E-417D-1EE4-9BEF-E3D0F113DAA6}"/>
                </a:ext>
              </a:extLst>
            </p:cNvPr>
            <p:cNvSpPr/>
            <p:nvPr/>
          </p:nvSpPr>
          <p:spPr>
            <a:xfrm>
              <a:off x="6990572" y="2260338"/>
              <a:ext cx="455409" cy="455409"/>
            </a:xfrm>
            <a:prstGeom prst="arc">
              <a:avLst>
                <a:gd name="adj1" fmla="val 13072095"/>
                <a:gd name="adj2" fmla="val 16174014"/>
              </a:avLst>
            </a:prstGeom>
            <a:ln w="19050">
              <a:solidFill>
                <a:srgbClr val="3792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C88C6A6-F74A-4802-C493-46CC01689870}"/>
                </a:ext>
              </a:extLst>
            </p:cNvPr>
            <p:cNvCxnSpPr>
              <a:cxnSpLocks/>
              <a:stCxn id="13" idx="2"/>
              <a:endCxn id="15" idx="1"/>
            </p:cNvCxnSpPr>
            <p:nvPr/>
          </p:nvCxnSpPr>
          <p:spPr>
            <a:xfrm flipV="1">
              <a:off x="7216555" y="2260338"/>
              <a:ext cx="324864" cy="7"/>
            </a:xfrm>
            <a:prstGeom prst="line">
              <a:avLst/>
            </a:prstGeom>
            <a:ln w="19050">
              <a:solidFill>
                <a:srgbClr val="3792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8D01A04-993E-6C1B-585D-C7E466F017AA}"/>
                </a:ext>
              </a:extLst>
            </p:cNvPr>
            <p:cNvSpPr/>
            <p:nvPr/>
          </p:nvSpPr>
          <p:spPr>
            <a:xfrm>
              <a:off x="7541419" y="2079377"/>
              <a:ext cx="1945481" cy="361922"/>
            </a:xfrm>
            <a:prstGeom prst="roundRect">
              <a:avLst/>
            </a:prstGeom>
            <a:solidFill>
              <a:srgbClr val="3792EB"/>
            </a:solidFill>
            <a:ln>
              <a:solidFill>
                <a:srgbClr val="3792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</a:rPr>
                <a:t>Crawling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9FD9CEC-4882-B04F-DAB2-F4B5E62DDD0D}"/>
              </a:ext>
            </a:extLst>
          </p:cNvPr>
          <p:cNvGrpSpPr/>
          <p:nvPr/>
        </p:nvGrpSpPr>
        <p:grpSpPr>
          <a:xfrm>
            <a:off x="5303023" y="3003139"/>
            <a:ext cx="1292779" cy="1289635"/>
            <a:chOff x="9055756" y="564174"/>
            <a:chExt cx="669773" cy="668144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69DAE7C-30D3-D052-29C9-91A61531AFCA}"/>
                </a:ext>
              </a:extLst>
            </p:cNvPr>
            <p:cNvSpPr/>
            <p:nvPr/>
          </p:nvSpPr>
          <p:spPr>
            <a:xfrm>
              <a:off x="9055756" y="564174"/>
              <a:ext cx="669773" cy="668144"/>
            </a:xfrm>
            <a:prstGeom prst="ellipse">
              <a:avLst/>
            </a:prstGeom>
            <a:solidFill>
              <a:srgbClr val="3799FA"/>
            </a:solidFill>
            <a:ln>
              <a:noFill/>
            </a:ln>
            <a:effectLst>
              <a:outerShdw blurRad="241300" dist="177800" dir="5400000" sx="95000" sy="95000" algn="t" rotWithShape="0">
                <a:srgbClr val="3799FA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B0B984C-6249-C412-F54E-903984DE9B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84322" y="772737"/>
              <a:ext cx="212639" cy="280617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41635E6-F6D5-8886-3A19-B3C393A9AF41}"/>
              </a:ext>
            </a:extLst>
          </p:cNvPr>
          <p:cNvGrpSpPr/>
          <p:nvPr/>
        </p:nvGrpSpPr>
        <p:grpSpPr>
          <a:xfrm>
            <a:off x="6249234" y="4260754"/>
            <a:ext cx="3287016" cy="1131931"/>
            <a:chOff x="5895393" y="4413154"/>
            <a:chExt cx="3287016" cy="1131931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74A8D6D-2F26-F03E-0A83-D1182D5B7D63}"/>
                </a:ext>
              </a:extLst>
            </p:cNvPr>
            <p:cNvSpPr/>
            <p:nvPr/>
          </p:nvSpPr>
          <p:spPr>
            <a:xfrm>
              <a:off x="7236928" y="5183163"/>
              <a:ext cx="1945481" cy="361922"/>
            </a:xfrm>
            <a:prstGeom prst="roundRect">
              <a:avLst/>
            </a:prstGeom>
            <a:solidFill>
              <a:srgbClr val="3792EB"/>
            </a:solidFill>
            <a:ln>
              <a:solidFill>
                <a:srgbClr val="3792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</a:rPr>
                <a:t>Feature Engineering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A9986D0-E165-BA04-C201-C5A4A8AB492E}"/>
                </a:ext>
              </a:extLst>
            </p:cNvPr>
            <p:cNvGrpSpPr/>
            <p:nvPr/>
          </p:nvGrpSpPr>
          <p:grpSpPr>
            <a:xfrm flipV="1">
              <a:off x="5895393" y="4413154"/>
              <a:ext cx="1376564" cy="953683"/>
              <a:chOff x="6164855" y="2260338"/>
              <a:chExt cx="1376564" cy="953683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FD27701F-AD20-C19E-1166-383BB430A512}"/>
                  </a:ext>
                </a:extLst>
              </p:cNvPr>
              <p:cNvSpPr/>
              <p:nvPr/>
            </p:nvSpPr>
            <p:spPr>
              <a:xfrm>
                <a:off x="6164855" y="2932684"/>
                <a:ext cx="281337" cy="281337"/>
              </a:xfrm>
              <a:prstGeom prst="arc">
                <a:avLst>
                  <a:gd name="adj1" fmla="val 2324150"/>
                  <a:gd name="adj2" fmla="val 7088220"/>
                </a:avLst>
              </a:prstGeom>
              <a:ln w="19050">
                <a:solidFill>
                  <a:srgbClr val="3792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5EEBD2BB-4104-C3B0-E66F-9FE439AB5A89}"/>
                  </a:ext>
                </a:extLst>
              </p:cNvPr>
              <p:cNvCxnSpPr>
                <a:cxnSpLocks/>
                <a:stCxn id="22" idx="0"/>
                <a:endCxn id="24" idx="0"/>
              </p:cNvCxnSpPr>
              <p:nvPr/>
            </p:nvCxnSpPr>
            <p:spPr>
              <a:xfrm flipV="1">
                <a:off x="6415250" y="2348267"/>
                <a:ext cx="623271" cy="813106"/>
              </a:xfrm>
              <a:prstGeom prst="line">
                <a:avLst/>
              </a:prstGeom>
              <a:ln w="19050">
                <a:solidFill>
                  <a:srgbClr val="3792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911E6047-9BCC-4696-0340-B4329305E51D}"/>
                  </a:ext>
                </a:extLst>
              </p:cNvPr>
              <p:cNvSpPr/>
              <p:nvPr/>
            </p:nvSpPr>
            <p:spPr>
              <a:xfrm>
                <a:off x="6990572" y="2260338"/>
                <a:ext cx="455409" cy="455409"/>
              </a:xfrm>
              <a:prstGeom prst="arc">
                <a:avLst>
                  <a:gd name="adj1" fmla="val 13072095"/>
                  <a:gd name="adj2" fmla="val 16174014"/>
                </a:avLst>
              </a:prstGeom>
              <a:ln w="19050">
                <a:solidFill>
                  <a:srgbClr val="3792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3DA2F123-7AE4-A072-16F7-F503068AC003}"/>
                  </a:ext>
                </a:extLst>
              </p:cNvPr>
              <p:cNvCxnSpPr>
                <a:cxnSpLocks/>
                <a:stCxn id="24" idx="2"/>
              </p:cNvCxnSpPr>
              <p:nvPr/>
            </p:nvCxnSpPr>
            <p:spPr>
              <a:xfrm flipV="1">
                <a:off x="7216555" y="2260338"/>
                <a:ext cx="324864" cy="7"/>
              </a:xfrm>
              <a:prstGeom prst="line">
                <a:avLst/>
              </a:prstGeom>
              <a:ln w="19050">
                <a:solidFill>
                  <a:srgbClr val="3792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C51B6EF-FA9F-3B21-AF88-96960393823F}"/>
              </a:ext>
            </a:extLst>
          </p:cNvPr>
          <p:cNvGrpSpPr/>
          <p:nvPr/>
        </p:nvGrpSpPr>
        <p:grpSpPr>
          <a:xfrm>
            <a:off x="1828112" y="2790996"/>
            <a:ext cx="4974710" cy="1713921"/>
            <a:chOff x="1474271" y="2943396"/>
            <a:chExt cx="4974710" cy="1713921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42F57F5-2065-B280-BF7F-BE73AEC0A3D7}"/>
                </a:ext>
              </a:extLst>
            </p:cNvPr>
            <p:cNvGrpSpPr/>
            <p:nvPr/>
          </p:nvGrpSpPr>
          <p:grpSpPr>
            <a:xfrm>
              <a:off x="3419752" y="2943396"/>
              <a:ext cx="3029229" cy="1713921"/>
              <a:chOff x="3419752" y="2943396"/>
              <a:chExt cx="3029229" cy="1713921"/>
            </a:xfrm>
          </p:grpSpPr>
          <p:sp>
            <p:nvSpPr>
              <p:cNvPr id="37" name="원호 36">
                <a:extLst>
                  <a:ext uri="{FF2B5EF4-FFF2-40B4-BE49-F238E27FC236}">
                    <a16:creationId xmlns:a16="http://schemas.microsoft.com/office/drawing/2014/main" id="{72E7DECD-5167-7C6F-3D93-6F2C536C2020}"/>
                  </a:ext>
                </a:extLst>
              </p:cNvPr>
              <p:cNvSpPr/>
              <p:nvPr/>
            </p:nvSpPr>
            <p:spPr>
              <a:xfrm>
                <a:off x="4735060" y="2943396"/>
                <a:ext cx="1713921" cy="1713921"/>
              </a:xfrm>
              <a:prstGeom prst="arc">
                <a:avLst>
                  <a:gd name="adj1" fmla="val 9626766"/>
                  <a:gd name="adj2" fmla="val 17852432"/>
                </a:avLst>
              </a:prstGeom>
              <a:ln w="19050">
                <a:solidFill>
                  <a:srgbClr val="FF99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  <p:sp>
            <p:nvSpPr>
              <p:cNvPr id="38" name="원호 37">
                <a:extLst>
                  <a:ext uri="{FF2B5EF4-FFF2-40B4-BE49-F238E27FC236}">
                    <a16:creationId xmlns:a16="http://schemas.microsoft.com/office/drawing/2014/main" id="{4C2A5C19-B048-70A6-C908-B47C48705CB0}"/>
                  </a:ext>
                </a:extLst>
              </p:cNvPr>
              <p:cNvSpPr/>
              <p:nvPr/>
            </p:nvSpPr>
            <p:spPr>
              <a:xfrm flipH="1">
                <a:off x="4514979" y="4008846"/>
                <a:ext cx="281337" cy="281337"/>
              </a:xfrm>
              <a:prstGeom prst="arc">
                <a:avLst>
                  <a:gd name="adj1" fmla="val 2324150"/>
                  <a:gd name="adj2" fmla="val 12451574"/>
                </a:avLst>
              </a:prstGeom>
              <a:ln w="19050">
                <a:solidFill>
                  <a:srgbClr val="FF99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A5417565-430E-4431-1F04-BFB4CBF70EE6}"/>
                  </a:ext>
                </a:extLst>
              </p:cNvPr>
              <p:cNvCxnSpPr>
                <a:cxnSpLocks/>
                <a:stCxn id="38" idx="0"/>
                <a:endCxn id="40" idx="0"/>
              </p:cNvCxnSpPr>
              <p:nvPr/>
            </p:nvCxnSpPr>
            <p:spPr>
              <a:xfrm flipH="1" flipV="1">
                <a:off x="3922650" y="3424429"/>
                <a:ext cx="623271" cy="813106"/>
              </a:xfrm>
              <a:prstGeom prst="line">
                <a:avLst/>
              </a:prstGeom>
              <a:ln w="19050">
                <a:solidFill>
                  <a:srgbClr val="FF99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원호 39">
                <a:extLst>
                  <a:ext uri="{FF2B5EF4-FFF2-40B4-BE49-F238E27FC236}">
                    <a16:creationId xmlns:a16="http://schemas.microsoft.com/office/drawing/2014/main" id="{B2ED5E7D-C86A-985B-7BC3-19E4064F9744}"/>
                  </a:ext>
                </a:extLst>
              </p:cNvPr>
              <p:cNvSpPr/>
              <p:nvPr/>
            </p:nvSpPr>
            <p:spPr>
              <a:xfrm flipH="1">
                <a:off x="3515190" y="3336500"/>
                <a:ext cx="455409" cy="455409"/>
              </a:xfrm>
              <a:prstGeom prst="arc">
                <a:avLst>
                  <a:gd name="adj1" fmla="val 13072095"/>
                  <a:gd name="adj2" fmla="val 16174014"/>
                </a:avLst>
              </a:prstGeom>
              <a:ln w="19050">
                <a:solidFill>
                  <a:srgbClr val="FF99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BE34AABC-8E2A-89AF-472D-8B33ECDF96AA}"/>
                  </a:ext>
                </a:extLst>
              </p:cNvPr>
              <p:cNvCxnSpPr>
                <a:cxnSpLocks/>
                <a:stCxn id="40" idx="2"/>
                <a:endCxn id="36" idx="1"/>
              </p:cNvCxnSpPr>
              <p:nvPr/>
            </p:nvCxnSpPr>
            <p:spPr>
              <a:xfrm flipH="1" flipV="1">
                <a:off x="3419752" y="3336500"/>
                <a:ext cx="324864" cy="7"/>
              </a:xfrm>
              <a:prstGeom prst="line">
                <a:avLst/>
              </a:prstGeom>
              <a:ln w="19050">
                <a:solidFill>
                  <a:srgbClr val="FF99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8958242-A257-2D39-3D12-8F57AA72D9D7}"/>
                </a:ext>
              </a:extLst>
            </p:cNvPr>
            <p:cNvSpPr/>
            <p:nvPr/>
          </p:nvSpPr>
          <p:spPr>
            <a:xfrm flipH="1">
              <a:off x="1474271" y="3155539"/>
              <a:ext cx="1945481" cy="361922"/>
            </a:xfrm>
            <a:prstGeom prst="roundRect">
              <a:avLst/>
            </a:prstGeom>
            <a:solidFill>
              <a:srgbClr val="FF9966"/>
            </a:solidFill>
            <a:ln>
              <a:solidFill>
                <a:srgbClr val="FF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</a:rPr>
                <a:t>Data Merge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D77D85-C5CC-4690-8D84-394BB285BC40}"/>
              </a:ext>
            </a:extLst>
          </p:cNvPr>
          <p:cNvSpPr/>
          <p:nvPr/>
        </p:nvSpPr>
        <p:spPr>
          <a:xfrm>
            <a:off x="7122900" y="4135154"/>
            <a:ext cx="2919718" cy="84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파생변수 생성 및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라벨링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파생변수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(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날짜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기념일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불쾌지수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)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라벨링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(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성별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나이대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),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08EF002-4916-F253-7053-C14C29CDC5E9}"/>
              </a:ext>
            </a:extLst>
          </p:cNvPr>
          <p:cNvSpPr/>
          <p:nvPr/>
        </p:nvSpPr>
        <p:spPr>
          <a:xfrm>
            <a:off x="7070863" y="2303973"/>
            <a:ext cx="3065595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날씨 데이터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크롤링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기온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강수량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습도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일조량 데이터 </a:t>
            </a: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크롤링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및 병합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E8F352-7E64-B3C0-4EB4-3E28C5F6E326}"/>
              </a:ext>
            </a:extLst>
          </p:cNvPr>
          <p:cNvSpPr/>
          <p:nvPr/>
        </p:nvSpPr>
        <p:spPr>
          <a:xfrm>
            <a:off x="1326145" y="3546785"/>
            <a:ext cx="2919718" cy="84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Lpoint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데이터 병합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상품구매정보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제휴사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,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</a:t>
            </a: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엘페이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 데이터프레임을 기준으로 데이터 병합</a:t>
            </a:r>
          </a:p>
        </p:txBody>
      </p:sp>
    </p:spTree>
    <p:extLst>
      <p:ext uri="{BB962C8B-B14F-4D97-AF65-F5344CB8AC3E}">
        <p14:creationId xmlns:p14="http://schemas.microsoft.com/office/powerpoint/2010/main" val="1817738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2422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-&gt; </a:t>
            </a:r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오프라인 구매에 영향을 줄 수 있는 기상 관련 데이터를 활용</a:t>
            </a:r>
            <a:endParaRPr lang="ko-KR" altLang="en-US" sz="3600" kern="0" dirty="0">
              <a:solidFill>
                <a:prstClr val="white">
                  <a:lumMod val="7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4382F6FF-29E3-D29A-7E4E-E5C4E8D7F48C}"/>
              </a:ext>
            </a:extLst>
          </p:cNvPr>
          <p:cNvSpPr/>
          <p:nvPr/>
        </p:nvSpPr>
        <p:spPr>
          <a:xfrm>
            <a:off x="0" y="66302"/>
            <a:ext cx="3808324" cy="657362"/>
          </a:xfrm>
          <a:prstGeom prst="parallelogram">
            <a:avLst/>
          </a:prstGeom>
          <a:solidFill>
            <a:srgbClr val="EDEDE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02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데이터 병합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AED22B-5C1C-CD06-DAF1-6A12FCE54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48" y="1101202"/>
            <a:ext cx="6254061" cy="30479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84FDE6-0C80-4B3E-21A7-1600BF457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545" y="3401860"/>
            <a:ext cx="5510226" cy="28314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535A35-54D4-E85A-4C0B-E55E8D1C4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935" y="1383045"/>
            <a:ext cx="5171643" cy="19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10529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B7A74663D1FAE40ABE3380D54FC397B" ma:contentTypeVersion="8" ma:contentTypeDescription="새 문서를 만듭니다." ma:contentTypeScope="" ma:versionID="ac4fb78596735624439be383d14c0ee8">
  <xsd:schema xmlns:xsd="http://www.w3.org/2001/XMLSchema" xmlns:xs="http://www.w3.org/2001/XMLSchema" xmlns:p="http://schemas.microsoft.com/office/2006/metadata/properties" xmlns:ns3="f938b5ac-9578-4c6d-b638-f068cde85469" targetNamespace="http://schemas.microsoft.com/office/2006/metadata/properties" ma:root="true" ma:fieldsID="b3a886bacea371168c4f7979849e5b20" ns3:_="">
    <xsd:import namespace="f938b5ac-9578-4c6d-b638-f068cde8546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38b5ac-9578-4c6d-b638-f068cde854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AFB461C-4D20-451D-A207-C308B1FD78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25E718-F1A1-4B61-B78B-3FC040E334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38b5ac-9578-4c6d-b638-f068cde854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4156BF-3C40-450E-8637-B227C82C4BE4}">
  <ds:schemaRefs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f938b5ac-9578-4c6d-b638-f068cde85469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2232</Words>
  <Application>Microsoft Office PowerPoint</Application>
  <PresentationFormat>와이드스크린</PresentationFormat>
  <Paragraphs>629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51</vt:i4>
      </vt:variant>
    </vt:vector>
  </HeadingPairs>
  <TitlesOfParts>
    <vt:vector size="57" baseType="lpstr">
      <vt:lpstr>Microsoft GothicNeo</vt:lpstr>
      <vt:lpstr>맑은 고딕</vt:lpstr>
      <vt:lpstr>Arial</vt:lpstr>
      <vt:lpstr>Wingdings</vt:lpstr>
      <vt:lpstr>7_Office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하연진</cp:lastModifiedBy>
  <cp:revision>18</cp:revision>
  <dcterms:created xsi:type="dcterms:W3CDTF">2021-10-12T06:04:13Z</dcterms:created>
  <dcterms:modified xsi:type="dcterms:W3CDTF">2022-08-12T14:44:30Z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0x010100CB7A74663D1FAE40ABE3380D54FC397B</vt:lpwstr>
  </property>
</Properties>
</file>